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2"/>
  </p:notesMasterIdLst>
  <p:sldIdLst>
    <p:sldId id="256" r:id="rId2"/>
    <p:sldId id="263" r:id="rId3"/>
    <p:sldId id="264" r:id="rId4"/>
    <p:sldId id="265" r:id="rId5"/>
    <p:sldId id="257" r:id="rId6"/>
    <p:sldId id="272" r:id="rId7"/>
    <p:sldId id="273" r:id="rId8"/>
    <p:sldId id="266" r:id="rId9"/>
    <p:sldId id="270" r:id="rId10"/>
    <p:sldId id="27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4254" autoAdjust="0"/>
  </p:normalViewPr>
  <p:slideViewPr>
    <p:cSldViewPr snapToGrid="0">
      <p:cViewPr varScale="1">
        <p:scale>
          <a:sx n="92" d="100"/>
          <a:sy n="92" d="100"/>
        </p:scale>
        <p:origin x="117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FFDDCE-7CAA-4D7A-B94B-B5EB245CBD2E}" type="datetimeFigureOut">
              <a:rPr lang="en-US" smtClean="0"/>
              <a:t>7/1/2020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EAC3A1-BECC-46BF-BF59-1358BF7E0136}" type="slidenum">
              <a:rPr lang="en-US" smtClean="0"/>
              <a:t>‹#›</a:t>
            </a:fld>
            <a:endParaRPr lang="en-US"/>
          </a:p>
        </p:txBody>
      </p:sp>
    </p:spTree>
    <p:extLst>
      <p:ext uri="{BB962C8B-B14F-4D97-AF65-F5344CB8AC3E}">
        <p14:creationId xmlns:p14="http://schemas.microsoft.com/office/powerpoint/2010/main" val="3626614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Hi, I am Karthick from North Carolina. My idea for the hackathon is Q4CMusic. What’s Q4CMusic you might ask? Q4CMusic expands into Quantum Computing for Carnatic Music. We are delving into an use case application for modelling novel and innovative patterns  for a south Indian classical instrument called “Mridangam” using Quantum Computing. Now there are two parts to this question: 1. What’s Carnatic music and what is a mridangam? We will take a short detour giving background information and nomenclature about this music before explaining the design and results.</a:t>
            </a:r>
          </a:p>
        </p:txBody>
      </p:sp>
      <p:sp>
        <p:nvSpPr>
          <p:cNvPr id="4" name="Slide Number Placeholder 3"/>
          <p:cNvSpPr>
            <a:spLocks noGrp="1"/>
          </p:cNvSpPr>
          <p:nvPr>
            <p:ph type="sldNum" sz="quarter" idx="5"/>
          </p:nvPr>
        </p:nvSpPr>
        <p:spPr/>
        <p:txBody>
          <a:bodyPr/>
          <a:lstStyle/>
          <a:p>
            <a:fld id="{1DEAC3A1-BECC-46BF-BF59-1358BF7E0136}" type="slidenum">
              <a:rPr lang="en-US" smtClean="0"/>
              <a:t>1</a:t>
            </a:fld>
            <a:endParaRPr lang="en-US"/>
          </a:p>
        </p:txBody>
      </p:sp>
    </p:spTree>
    <p:extLst>
      <p:ext uri="{BB962C8B-B14F-4D97-AF65-F5344CB8AC3E}">
        <p14:creationId xmlns:p14="http://schemas.microsoft.com/office/powerpoint/2010/main" val="1153983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EAC3A1-BECC-46BF-BF59-1358BF7E0136}" type="slidenum">
              <a:rPr lang="en-US" smtClean="0"/>
              <a:t>10</a:t>
            </a:fld>
            <a:endParaRPr lang="en-US"/>
          </a:p>
        </p:txBody>
      </p:sp>
    </p:spTree>
    <p:extLst>
      <p:ext uri="{BB962C8B-B14F-4D97-AF65-F5344CB8AC3E}">
        <p14:creationId xmlns:p14="http://schemas.microsoft.com/office/powerpoint/2010/main" val="457698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Carnatic music or </a:t>
            </a:r>
            <a:r>
              <a:rPr lang="en-US" dirty="0" err="1"/>
              <a:t>Karnāṭaka</a:t>
            </a:r>
            <a:r>
              <a:rPr lang="en-US" dirty="0"/>
              <a:t> </a:t>
            </a:r>
            <a:r>
              <a:rPr lang="en-US" dirty="0" err="1"/>
              <a:t>Sangīta</a:t>
            </a:r>
            <a:r>
              <a:rPr lang="en-US" dirty="0"/>
              <a:t> as it’s called in India, is a system of music commonly associated with the southern part of India. The music is filled </a:t>
            </a:r>
            <a:r>
              <a:rPr lang="en-US" sz="1200" b="0" i="0" kern="1200" dirty="0">
                <a:solidFill>
                  <a:schemeClr val="tx1"/>
                </a:solidFill>
                <a:effectLst/>
                <a:latin typeface="+mn-lt"/>
                <a:ea typeface="+mn-ea"/>
                <a:cs typeface="+mn-cs"/>
              </a:rPr>
              <a:t>with a tremendous range of nuances and aesthetic </a:t>
            </a:r>
            <a:r>
              <a:rPr lang="en-US" sz="1200" b="0" i="0" u="none" strike="noStrike" kern="1200" dirty="0">
                <a:solidFill>
                  <a:schemeClr val="tx1"/>
                </a:solidFill>
                <a:effectLst/>
                <a:latin typeface="+mn-lt"/>
                <a:ea typeface="+mn-ea"/>
                <a:cs typeface="+mn-cs"/>
              </a:rPr>
              <a:t>values retaining the basic</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religious and spiritual </a:t>
            </a:r>
            <a:r>
              <a:rPr lang="en-US" sz="1200" b="0" i="0" kern="1200" dirty="0">
                <a:solidFill>
                  <a:schemeClr val="tx1"/>
                </a:solidFill>
                <a:effectLst/>
                <a:latin typeface="+mn-lt"/>
                <a:ea typeface="+mn-ea"/>
                <a:cs typeface="+mn-cs"/>
              </a:rPr>
              <a:t>core. South Indian music is also performed all over the world today with artists travelling globally. Mridangam is </a:t>
            </a:r>
            <a:r>
              <a:rPr lang="en-US" sz="1200" b="0" i="0" kern="1200">
                <a:solidFill>
                  <a:schemeClr val="tx1"/>
                </a:solidFill>
                <a:effectLst/>
                <a:latin typeface="+mn-lt"/>
                <a:ea typeface="+mn-ea"/>
                <a:cs typeface="+mn-cs"/>
              </a:rPr>
              <a:t>a popular </a:t>
            </a:r>
            <a:r>
              <a:rPr lang="en-US" sz="1200" b="0" i="0" kern="1200" dirty="0">
                <a:solidFill>
                  <a:schemeClr val="tx1"/>
                </a:solidFill>
                <a:effectLst/>
                <a:latin typeface="+mn-lt"/>
                <a:ea typeface="+mn-ea"/>
                <a:cs typeface="+mn-cs"/>
              </a:rPr>
              <a:t>percussion drum in Carnatic music. Unlike </a:t>
            </a:r>
            <a:r>
              <a:rPr lang="en-US" sz="1200" b="0" i="0" kern="1200">
                <a:solidFill>
                  <a:schemeClr val="tx1"/>
                </a:solidFill>
                <a:effectLst/>
                <a:latin typeface="+mn-lt"/>
                <a:ea typeface="+mn-ea"/>
                <a:cs typeface="+mn-cs"/>
              </a:rPr>
              <a:t>a regular </a:t>
            </a:r>
            <a:r>
              <a:rPr lang="en-US" sz="1200" b="0" i="0" kern="1200" dirty="0">
                <a:solidFill>
                  <a:schemeClr val="tx1"/>
                </a:solidFill>
                <a:effectLst/>
                <a:latin typeface="+mn-lt"/>
                <a:ea typeface="+mn-ea"/>
                <a:cs typeface="+mn-cs"/>
              </a:rPr>
              <a:t>drum, it’s a double headed drum made </a:t>
            </a:r>
            <a:r>
              <a:rPr lang="en-US" sz="1200" b="0" i="0" kern="1200">
                <a:solidFill>
                  <a:schemeClr val="tx1"/>
                </a:solidFill>
                <a:effectLst/>
                <a:latin typeface="+mn-lt"/>
                <a:ea typeface="+mn-ea"/>
                <a:cs typeface="+mn-cs"/>
              </a:rPr>
              <a:t>it multiple </a:t>
            </a:r>
            <a:r>
              <a:rPr lang="en-US" sz="1200" b="0" i="0" kern="1200" dirty="0">
                <a:solidFill>
                  <a:schemeClr val="tx1"/>
                </a:solidFill>
                <a:effectLst/>
                <a:latin typeface="+mn-lt"/>
                <a:ea typeface="+mn-ea"/>
                <a:cs typeface="+mn-cs"/>
              </a:rPr>
              <a:t>layer of cow’s hide on both the sides giving it the ability to produce a range of tones and semi tones. The picture in this slide is an illustration of myself playing the instrument. This ties into why I chose this instrument for modelling the patterns since I am familiar with the intrinsic interworking of the instrument as a student of the art. </a:t>
            </a:r>
            <a:endParaRPr lang="en-US" dirty="0"/>
          </a:p>
        </p:txBody>
      </p:sp>
      <p:sp>
        <p:nvSpPr>
          <p:cNvPr id="4" name="Slide Number Placeholder 3"/>
          <p:cNvSpPr>
            <a:spLocks noGrp="1"/>
          </p:cNvSpPr>
          <p:nvPr>
            <p:ph type="sldNum" sz="quarter" idx="5"/>
          </p:nvPr>
        </p:nvSpPr>
        <p:spPr/>
        <p:txBody>
          <a:bodyPr/>
          <a:lstStyle/>
          <a:p>
            <a:fld id="{1DEAC3A1-BECC-46BF-BF59-1358BF7E0136}" type="slidenum">
              <a:rPr lang="en-US" smtClean="0"/>
              <a:t>2</a:t>
            </a:fld>
            <a:endParaRPr lang="en-US"/>
          </a:p>
        </p:txBody>
      </p:sp>
    </p:spTree>
    <p:extLst>
      <p:ext uri="{BB962C8B-B14F-4D97-AF65-F5344CB8AC3E}">
        <p14:creationId xmlns:p14="http://schemas.microsoft.com/office/powerpoint/2010/main" val="41386130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fontAlgn="t">
              <a:spcBef>
                <a:spcPts val="0"/>
              </a:spcBef>
              <a:spcAft>
                <a:spcPts val="0"/>
              </a:spcAft>
            </a:pPr>
            <a:r>
              <a:rPr lang="en-US" dirty="0"/>
              <a:t>The mridangam can create a wide range of sounds. We are modelling 9 sounds from the most basic lessons taught and 1 silent note since it’s an integral part of the music. Each sound will be called a stroke and the Modelled strokes are </a:t>
            </a:r>
            <a:r>
              <a:rPr lang="en-US" dirty="0" err="1">
                <a:solidFill>
                  <a:schemeClr val="tx1"/>
                </a:solidFill>
                <a:latin typeface="Franklin Gothic Book" panose="020B0503020102020204" pitchFamily="34" charset="0"/>
              </a:rPr>
              <a:t>Thaa</a:t>
            </a:r>
            <a:r>
              <a:rPr lang="en-US" dirty="0">
                <a:solidFill>
                  <a:schemeClr val="tx1"/>
                </a:solidFill>
                <a:latin typeface="Franklin Gothic Book" panose="020B0503020102020204" pitchFamily="34" charset="0"/>
              </a:rPr>
              <a:t>,</a:t>
            </a:r>
            <a:r>
              <a:rPr lang="en-US" b="1" dirty="0">
                <a:latin typeface="Arial" panose="020B0604020202020204" pitchFamily="34" charset="0"/>
              </a:rPr>
              <a:t> </a:t>
            </a:r>
            <a:r>
              <a:rPr lang="en-US" dirty="0">
                <a:solidFill>
                  <a:srgbClr val="000000"/>
                </a:solidFill>
                <a:latin typeface="Franklin Gothic Book" panose="020B0503020102020204" pitchFamily="34" charset="0"/>
              </a:rPr>
              <a:t>Ki, Thom, Nam, Ta, </a:t>
            </a:r>
            <a:r>
              <a:rPr lang="en-US" dirty="0" err="1">
                <a:solidFill>
                  <a:srgbClr val="000000"/>
                </a:solidFill>
                <a:latin typeface="Franklin Gothic Book" panose="020B0503020102020204" pitchFamily="34" charset="0"/>
              </a:rPr>
              <a:t>Dhin</a:t>
            </a:r>
            <a:r>
              <a:rPr lang="en-US" dirty="0">
                <a:solidFill>
                  <a:srgbClr val="000000"/>
                </a:solidFill>
                <a:latin typeface="Franklin Gothic Book" panose="020B0503020102020204" pitchFamily="34" charset="0"/>
              </a:rPr>
              <a:t>, Mi, Cha, and </a:t>
            </a:r>
            <a:r>
              <a:rPr lang="en-US" dirty="0" err="1">
                <a:solidFill>
                  <a:srgbClr val="000000"/>
                </a:solidFill>
                <a:latin typeface="Franklin Gothic Book" panose="020B0503020102020204" pitchFamily="34" charset="0"/>
              </a:rPr>
              <a:t>Chapu</a:t>
            </a:r>
            <a:r>
              <a:rPr lang="en-US" dirty="0">
                <a:solidFill>
                  <a:srgbClr val="000000"/>
                </a:solidFill>
                <a:latin typeface="Franklin Gothic Book" panose="020B0503020102020204" pitchFamily="34" charset="0"/>
              </a:rPr>
              <a:t>. The silent note is called </a:t>
            </a:r>
            <a:r>
              <a:rPr lang="en-US" dirty="0" err="1">
                <a:solidFill>
                  <a:srgbClr val="000000"/>
                </a:solidFill>
                <a:latin typeface="Franklin Gothic Book" panose="020B0503020102020204" pitchFamily="34" charset="0"/>
              </a:rPr>
              <a:t>Kaarvai</a:t>
            </a:r>
            <a:r>
              <a:rPr lang="en-US" dirty="0">
                <a:solidFill>
                  <a:srgbClr val="000000"/>
                </a:solidFill>
                <a:latin typeface="Franklin Gothic Book" panose="020B0503020102020204" pitchFamily="34" charset="0"/>
              </a:rPr>
              <a:t> and denoted using a comma in the application. </a:t>
            </a:r>
            <a:endParaRPr lang="en-US" dirty="0">
              <a:latin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1DEAC3A1-BECC-46BF-BF59-1358BF7E0136}" type="slidenum">
              <a:rPr lang="en-US" smtClean="0"/>
              <a:t>3</a:t>
            </a:fld>
            <a:endParaRPr lang="en-US"/>
          </a:p>
        </p:txBody>
      </p:sp>
    </p:spTree>
    <p:extLst>
      <p:ext uri="{BB962C8B-B14F-4D97-AF65-F5344CB8AC3E}">
        <p14:creationId xmlns:p14="http://schemas.microsoft.com/office/powerpoint/2010/main" val="28350533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idea is to apply Quantum Computing to generate patterns for mridangam using the strokes and their state transitions and play the pattern back using an Open Source media player. Why is music such a compelling application for quantum computing?  Modelling state transitions accurately can lead to rediscovering existing patterns, thus proofing it’s conformance to the aesthetic of the music. Extending such transitions leading to newer patterns can increase creativity and understand the dynamics of the instrument and the music. We need to define the outcome – Check if the quantum application can regenerate existing patterns from our input states and if we can create new patterns out of 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p>
          <a:p>
            <a:r>
              <a:rPr lang="en-US" dirty="0"/>
              <a:t> </a:t>
            </a:r>
          </a:p>
        </p:txBody>
      </p:sp>
      <p:sp>
        <p:nvSpPr>
          <p:cNvPr id="4" name="Slide Number Placeholder 3"/>
          <p:cNvSpPr>
            <a:spLocks noGrp="1"/>
          </p:cNvSpPr>
          <p:nvPr>
            <p:ph type="sldNum" sz="quarter" idx="5"/>
          </p:nvPr>
        </p:nvSpPr>
        <p:spPr/>
        <p:txBody>
          <a:bodyPr/>
          <a:lstStyle/>
          <a:p>
            <a:fld id="{1DEAC3A1-BECC-46BF-BF59-1358BF7E0136}" type="slidenum">
              <a:rPr lang="en-US" smtClean="0"/>
              <a:t>4</a:t>
            </a:fld>
            <a:endParaRPr lang="en-US"/>
          </a:p>
        </p:txBody>
      </p:sp>
    </p:spTree>
    <p:extLst>
      <p:ext uri="{BB962C8B-B14F-4D97-AF65-F5344CB8AC3E}">
        <p14:creationId xmlns:p14="http://schemas.microsoft.com/office/powerpoint/2010/main" val="440086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Step 1 is to Pick out the most elemental strokes out from mridangam which we have already selected and established previously.</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Step 2 is to Create a transitional matrix from one stroke to another stroke to pair up likely strokes.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Step 3 would be to create a probabilistic matrix from the transitional matrix with any definite values for a transition but then normalize it before sending it to the Quantum circuit.</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Step 4 is to Create boundary conditions for the end. This sets common strokes for the end to ensure playing feasibility. Also setting a starting state to a particular set of strokes and not all of them since it’s against the aesthetic of the music.</a:t>
            </a:r>
          </a:p>
          <a:p>
            <a:pPr lvl="0"/>
            <a:r>
              <a:rPr lang="en-US" sz="1200" kern="1200" dirty="0">
                <a:solidFill>
                  <a:schemeClr val="tx1"/>
                </a:solidFill>
                <a:effectLst/>
                <a:latin typeface="+mn-lt"/>
                <a:ea typeface="+mn-ea"/>
                <a:cs typeface="+mn-cs"/>
              </a:rPr>
              <a:t>For example we would want to start something with the stroke “Mi” or end with a stroke like “</a:t>
            </a:r>
            <a:r>
              <a:rPr lang="en-US" sz="1200" kern="1200" dirty="0" err="1">
                <a:solidFill>
                  <a:schemeClr val="tx1"/>
                </a:solidFill>
                <a:effectLst/>
                <a:latin typeface="+mn-lt"/>
                <a:ea typeface="+mn-ea"/>
                <a:cs typeface="+mn-cs"/>
              </a:rPr>
              <a:t>Chapu</a:t>
            </a:r>
            <a:r>
              <a:rPr lang="en-US" sz="1200" kern="1200" dirty="0">
                <a:solidFill>
                  <a:schemeClr val="tx1"/>
                </a:solidFill>
                <a:effectLst/>
                <a:latin typeface="+mn-lt"/>
                <a:ea typeface="+mn-ea"/>
                <a:cs typeface="+mn-cs"/>
              </a:rPr>
              <a:t>”. Though these are marked unlikely transitions these would need to modelled even more precisely in the next iteration of the application.</a:t>
            </a:r>
          </a:p>
          <a:p>
            <a:pPr lvl="0"/>
            <a:r>
              <a:rPr lang="en-US" sz="1200" kern="1200" dirty="0">
                <a:solidFill>
                  <a:schemeClr val="tx1"/>
                </a:solidFill>
                <a:effectLst/>
                <a:latin typeface="+mn-lt"/>
                <a:ea typeface="+mn-ea"/>
                <a:cs typeface="+mn-cs"/>
              </a:rPr>
              <a:t>We also have the upper boundary for number of strokes to generate a pattern set at 32 since it’s already too long to be considered elementary pattern at that point.</a:t>
            </a:r>
          </a:p>
          <a:p>
            <a:pPr lvl="0"/>
            <a:endParaRPr lang="en-US" sz="1200" kern="1200" dirty="0">
              <a:solidFill>
                <a:schemeClr val="tx1"/>
              </a:solidFill>
              <a:effectLst/>
              <a:latin typeface="+mn-lt"/>
              <a:ea typeface="+mn-ea"/>
              <a:cs typeface="+mn-cs"/>
            </a:endParaRP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Step 5: How to model the state transition using Quantum circuit in our case is just a simple Hadamard Gate circuit loop which takes an input state and provides the next state.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Final step is to play the pattern from the Quantum application using Opensource Python API like </a:t>
            </a:r>
            <a:r>
              <a:rPr lang="en-US" sz="1200" kern="1200" dirty="0" err="1">
                <a:solidFill>
                  <a:schemeClr val="tx1"/>
                </a:solidFill>
                <a:effectLst/>
                <a:latin typeface="+mn-lt"/>
                <a:ea typeface="+mn-ea"/>
                <a:cs typeface="+mn-cs"/>
              </a:rPr>
              <a:t>pyglet</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1DEAC3A1-BECC-46BF-BF59-1358BF7E0136}" type="slidenum">
              <a:rPr lang="en-US" smtClean="0"/>
              <a:t>5</a:t>
            </a:fld>
            <a:endParaRPr lang="en-US"/>
          </a:p>
        </p:txBody>
      </p:sp>
    </p:spTree>
    <p:extLst>
      <p:ext uri="{BB962C8B-B14F-4D97-AF65-F5344CB8AC3E}">
        <p14:creationId xmlns:p14="http://schemas.microsoft.com/office/powerpoint/2010/main" val="1780913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were the design outcomes : On the left we have the list of state transitions that I was able to come up with while analyzing a handful of existing patterns. The states which are more likely are occur have higher values and the unlikely transitions have lower values. On the right we have the quantum circuit for this implementation. It’s a simple 4 qubit Hadamard gate that takes an input state and provides an output state. We then take the corresponding state values for that state and feed the value back into our quantum circuit till we have generated all the stokes.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1DEAC3A1-BECC-46BF-BF59-1358BF7E0136}" type="slidenum">
              <a:rPr lang="en-US" smtClean="0"/>
              <a:t>6</a:t>
            </a:fld>
            <a:endParaRPr lang="en-US"/>
          </a:p>
        </p:txBody>
      </p:sp>
    </p:spTree>
    <p:extLst>
      <p:ext uri="{BB962C8B-B14F-4D97-AF65-F5344CB8AC3E}">
        <p14:creationId xmlns:p14="http://schemas.microsoft.com/office/powerpoint/2010/main" val="3840592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was able to complete both the quantum application and the music play back. The source code for the application that can be run with the environment with the instructions can be found in the </a:t>
            </a:r>
            <a:r>
              <a:rPr lang="en-US" dirty="0" err="1"/>
              <a:t>github</a:t>
            </a:r>
            <a:r>
              <a:rPr lang="en-US" dirty="0"/>
              <a:t> page mentioned at the bottom of the slide. We are able to generate patterns with up to 32 strokes [Boundary condition] and known patterns with up to 12 strokes. The application also generates novel patterns which can be incorporated to the instrument. Video demo is in the next slide. Generating more than 12 strokes leads to inconsistent patterns which are harder to play, suggesting shortcoming in the State transition matrix. This is something that needs to be rectified as we move forward.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1DEAC3A1-BECC-46BF-BF59-1358BF7E0136}" type="slidenum">
              <a:rPr lang="en-US" smtClean="0"/>
              <a:t>7</a:t>
            </a:fld>
            <a:endParaRPr lang="en-US"/>
          </a:p>
        </p:txBody>
      </p:sp>
    </p:spTree>
    <p:extLst>
      <p:ext uri="{BB962C8B-B14F-4D97-AF65-F5344CB8AC3E}">
        <p14:creationId xmlns:p14="http://schemas.microsoft.com/office/powerpoint/2010/main" val="41954619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demo for the first set outcomes that we set to accomplish. Generate an existing pattern to conform to the aesthetic nature of the music. </a:t>
            </a:r>
          </a:p>
          <a:p>
            <a:r>
              <a:rPr lang="en-US" dirty="0"/>
              <a:t>- The first pattern generated is called </a:t>
            </a:r>
            <a:r>
              <a:rPr lang="en-US" sz="1200" kern="1200" dirty="0" err="1">
                <a:solidFill>
                  <a:schemeClr val="tx1"/>
                </a:solidFill>
                <a:effectLst/>
                <a:latin typeface="+mn-lt"/>
                <a:ea typeface="+mn-ea"/>
                <a:cs typeface="+mn-cs"/>
              </a:rPr>
              <a:t>ThakaDhina</a:t>
            </a:r>
            <a:r>
              <a:rPr lang="en-US" sz="1200" kern="1200" dirty="0">
                <a:solidFill>
                  <a:schemeClr val="tx1"/>
                </a:solidFill>
                <a:effectLst/>
                <a:latin typeface="+mn-lt"/>
                <a:ea typeface="+mn-ea"/>
                <a:cs typeface="+mn-cs"/>
              </a:rPr>
              <a:t> which has the strokes in order (Ta Thom </a:t>
            </a:r>
            <a:r>
              <a:rPr lang="en-US" sz="1200" kern="1200" dirty="0" err="1">
                <a:solidFill>
                  <a:schemeClr val="tx1"/>
                </a:solidFill>
                <a:effectLst/>
                <a:latin typeface="+mn-lt"/>
                <a:ea typeface="+mn-ea"/>
                <a:cs typeface="+mn-cs"/>
              </a:rPr>
              <a:t>Thom</a:t>
            </a:r>
            <a:r>
              <a:rPr lang="en-US" sz="1200" kern="1200" dirty="0">
                <a:solidFill>
                  <a:schemeClr val="tx1"/>
                </a:solidFill>
                <a:effectLst/>
                <a:latin typeface="+mn-lt"/>
                <a:ea typeface="+mn-ea"/>
                <a:cs typeface="+mn-cs"/>
              </a:rPr>
              <a:t> Ki)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The second pattern generated is called </a:t>
            </a:r>
            <a:r>
              <a:rPr lang="en-US" sz="1200" kern="1200" dirty="0" err="1">
                <a:solidFill>
                  <a:schemeClr val="tx1"/>
                </a:solidFill>
                <a:effectLst/>
                <a:latin typeface="+mn-lt"/>
                <a:ea typeface="+mn-ea"/>
                <a:cs typeface="+mn-cs"/>
              </a:rPr>
              <a:t>Thakatharikitathaka</a:t>
            </a:r>
            <a:r>
              <a:rPr lang="en-US" sz="1200" kern="1200" dirty="0">
                <a:solidFill>
                  <a:schemeClr val="tx1"/>
                </a:solidFill>
                <a:effectLst/>
                <a:latin typeface="+mn-lt"/>
                <a:ea typeface="+mn-ea"/>
                <a:cs typeface="+mn-cs"/>
              </a:rPr>
              <a:t> which has the strokes (Ta, </a:t>
            </a:r>
            <a:r>
              <a:rPr lang="en-US" sz="1200" kern="1200" dirty="0" err="1">
                <a:solidFill>
                  <a:schemeClr val="tx1"/>
                </a:solidFill>
                <a:effectLst/>
                <a:latin typeface="+mn-lt"/>
                <a:ea typeface="+mn-ea"/>
                <a:cs typeface="+mn-cs"/>
              </a:rPr>
              <a:t>Thaa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Chapu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Thaa</a:t>
            </a:r>
            <a:r>
              <a:rPr lang="en-US" sz="1200" kern="1200" dirty="0">
                <a:solidFill>
                  <a:schemeClr val="tx1"/>
                </a:solidFill>
                <a:effectLst/>
                <a:latin typeface="+mn-lt"/>
                <a:ea typeface="+mn-ea"/>
                <a:cs typeface="+mn-cs"/>
              </a:rPr>
              <a:t>, Ki, Ta, </a:t>
            </a:r>
            <a:r>
              <a:rPr lang="en-US" sz="1200" kern="1200" dirty="0" err="1">
                <a:solidFill>
                  <a:schemeClr val="tx1"/>
                </a:solidFill>
                <a:effectLst/>
                <a:latin typeface="+mn-lt"/>
                <a:ea typeface="+mn-ea"/>
                <a:cs typeface="+mn-cs"/>
              </a:rPr>
              <a:t>Thaa</a:t>
            </a:r>
            <a:r>
              <a:rPr lang="en-US" sz="1200" kern="1200" dirty="0">
                <a:solidFill>
                  <a:schemeClr val="tx1"/>
                </a:solidFill>
                <a:effectLst/>
                <a:latin typeface="+mn-lt"/>
                <a:ea typeface="+mn-ea"/>
                <a:cs typeface="+mn-cs"/>
              </a:rPr>
              <a:t>, Ki) in that order and is a very common stroke used to create other patterns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Another pattern generated is </a:t>
            </a:r>
            <a:r>
              <a:rPr lang="en-US" sz="1200" kern="1200" dirty="0" err="1">
                <a:solidFill>
                  <a:schemeClr val="tx1"/>
                </a:solidFill>
                <a:effectLst/>
                <a:latin typeface="+mn-lt"/>
                <a:ea typeface="+mn-ea"/>
                <a:cs typeface="+mn-cs"/>
              </a:rPr>
              <a:t>Dhith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kitu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thakatharikitathaka</a:t>
            </a:r>
            <a:r>
              <a:rPr lang="en-US" sz="1200" kern="1200" dirty="0">
                <a:solidFill>
                  <a:schemeClr val="tx1"/>
                </a:solidFill>
                <a:effectLst/>
                <a:latin typeface="+mn-lt"/>
                <a:ea typeface="+mn-ea"/>
                <a:cs typeface="+mn-cs"/>
              </a:rPr>
              <a:t> is a 16 stroke pattern which is a combination of the stokes (Cha, </a:t>
            </a:r>
            <a:r>
              <a:rPr lang="en-US" sz="1200" kern="1200" dirty="0" err="1">
                <a:solidFill>
                  <a:schemeClr val="tx1"/>
                </a:solidFill>
                <a:effectLst/>
                <a:latin typeface="+mn-lt"/>
                <a:ea typeface="+mn-ea"/>
                <a:cs typeface="+mn-cs"/>
              </a:rPr>
              <a:t>Kaarvai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Kaarvai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Kaarvai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Chapu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Kaarvai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Thaa</a:t>
            </a:r>
            <a:r>
              <a:rPr lang="en-US" sz="1200" kern="1200" dirty="0">
                <a:solidFill>
                  <a:schemeClr val="tx1"/>
                </a:solidFill>
                <a:effectLst/>
                <a:latin typeface="+mn-lt"/>
                <a:ea typeface="+mn-ea"/>
                <a:cs typeface="+mn-cs"/>
              </a:rPr>
              <a:t>, Ki) and </a:t>
            </a:r>
            <a:r>
              <a:rPr lang="en-US" sz="1200" kern="1200" dirty="0" err="1">
                <a:solidFill>
                  <a:schemeClr val="tx1"/>
                </a:solidFill>
                <a:effectLst/>
                <a:latin typeface="+mn-lt"/>
                <a:ea typeface="+mn-ea"/>
                <a:cs typeface="+mn-cs"/>
              </a:rPr>
              <a:t>Thakatharikitathaka</a:t>
            </a:r>
            <a:r>
              <a:rPr lang="en-US" sz="1200" kern="1200" dirty="0">
                <a:solidFill>
                  <a:schemeClr val="tx1"/>
                </a:solidFill>
                <a:effectLst/>
                <a:latin typeface="+mn-lt"/>
                <a:ea typeface="+mn-ea"/>
                <a:cs typeface="+mn-cs"/>
              </a:rPr>
              <a:t> as mentioned before. But note that it took a lot of times for these patterns to occur suggesting an inconsistency in the probabilistic matrix.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As expected our Application can also generate interesting new patterns which can be incorporated into a concert setting for contrast. Here is one such example. </a:t>
            </a:r>
          </a:p>
        </p:txBody>
      </p:sp>
      <p:sp>
        <p:nvSpPr>
          <p:cNvPr id="4" name="Slide Number Placeholder 3"/>
          <p:cNvSpPr>
            <a:spLocks noGrp="1"/>
          </p:cNvSpPr>
          <p:nvPr>
            <p:ph type="sldNum" sz="quarter" idx="5"/>
          </p:nvPr>
        </p:nvSpPr>
        <p:spPr/>
        <p:txBody>
          <a:bodyPr/>
          <a:lstStyle/>
          <a:p>
            <a:fld id="{1DEAC3A1-BECC-46BF-BF59-1358BF7E0136}" type="slidenum">
              <a:rPr lang="en-US" smtClean="0"/>
              <a:t>8</a:t>
            </a:fld>
            <a:endParaRPr lang="en-US"/>
          </a:p>
        </p:txBody>
      </p:sp>
    </p:spTree>
    <p:extLst>
      <p:ext uri="{BB962C8B-B14F-4D97-AF65-F5344CB8AC3E}">
        <p14:creationId xmlns:p14="http://schemas.microsoft.com/office/powerpoint/2010/main" val="11479088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DEAC3A1-BECC-46BF-BF59-1358BF7E0136}" type="slidenum">
              <a:rPr lang="en-US" smtClean="0"/>
              <a:t>9</a:t>
            </a:fld>
            <a:endParaRPr lang="en-US"/>
          </a:p>
        </p:txBody>
      </p:sp>
    </p:spTree>
    <p:extLst>
      <p:ext uri="{BB962C8B-B14F-4D97-AF65-F5344CB8AC3E}">
        <p14:creationId xmlns:p14="http://schemas.microsoft.com/office/powerpoint/2010/main" val="16680975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1D47605A-8F95-4A17-9D56-0A6E01A77990}" type="datetimeFigureOut">
              <a:rPr lang="en-US" smtClean="0"/>
              <a:t>7/1/2020</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95409F2D-CC8F-4F6A-BD47-A0DE7A2283CA}"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669598207"/>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47605A-8F95-4A17-9D56-0A6E01A77990}" type="datetimeFigureOut">
              <a:rPr lang="en-US" smtClean="0"/>
              <a:t>7/1/2020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09F2D-CC8F-4F6A-BD47-A0DE7A2283CA}" type="slidenum">
              <a:rPr lang="en-US" smtClean="0"/>
              <a:t>‹#›</a:t>
            </a:fld>
            <a:endParaRPr lang="en-US"/>
          </a:p>
        </p:txBody>
      </p:sp>
    </p:spTree>
    <p:extLst>
      <p:ext uri="{BB962C8B-B14F-4D97-AF65-F5344CB8AC3E}">
        <p14:creationId xmlns:p14="http://schemas.microsoft.com/office/powerpoint/2010/main" val="2307697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47605A-8F95-4A17-9D56-0A6E01A77990}" type="datetimeFigureOut">
              <a:rPr lang="en-US" smtClean="0"/>
              <a:t>7/1/2020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09F2D-CC8F-4F6A-BD47-A0DE7A2283CA}" type="slidenum">
              <a:rPr lang="en-US" smtClean="0"/>
              <a:t>‹#›</a:t>
            </a:fld>
            <a:endParaRPr lang="en-US"/>
          </a:p>
        </p:txBody>
      </p:sp>
    </p:spTree>
    <p:extLst>
      <p:ext uri="{BB962C8B-B14F-4D97-AF65-F5344CB8AC3E}">
        <p14:creationId xmlns:p14="http://schemas.microsoft.com/office/powerpoint/2010/main" val="1077535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47605A-8F95-4A17-9D56-0A6E01A77990}" type="datetimeFigureOut">
              <a:rPr lang="en-US" smtClean="0"/>
              <a:t>7/1/2020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09F2D-CC8F-4F6A-BD47-A0DE7A2283CA}" type="slidenum">
              <a:rPr lang="en-US" smtClean="0"/>
              <a:t>‹#›</a:t>
            </a:fld>
            <a:endParaRPr lang="en-US"/>
          </a:p>
        </p:txBody>
      </p:sp>
    </p:spTree>
    <p:extLst>
      <p:ext uri="{BB962C8B-B14F-4D97-AF65-F5344CB8AC3E}">
        <p14:creationId xmlns:p14="http://schemas.microsoft.com/office/powerpoint/2010/main" val="1400117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1D47605A-8F95-4A17-9D56-0A6E01A77990}" type="datetimeFigureOut">
              <a:rPr lang="en-US" smtClean="0"/>
              <a:t>7/1/2020</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95409F2D-CC8F-4F6A-BD47-A0DE7A2283CA}"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87354170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47605A-8F95-4A17-9D56-0A6E01A77990}" type="datetimeFigureOut">
              <a:rPr lang="en-US" smtClean="0"/>
              <a:t>7/1/2020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409F2D-CC8F-4F6A-BD47-A0DE7A2283CA}" type="slidenum">
              <a:rPr lang="en-US" smtClean="0"/>
              <a:t>‹#›</a:t>
            </a:fld>
            <a:endParaRPr lang="en-US"/>
          </a:p>
        </p:txBody>
      </p:sp>
    </p:spTree>
    <p:extLst>
      <p:ext uri="{BB962C8B-B14F-4D97-AF65-F5344CB8AC3E}">
        <p14:creationId xmlns:p14="http://schemas.microsoft.com/office/powerpoint/2010/main" val="31098011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47605A-8F95-4A17-9D56-0A6E01A77990}" type="datetimeFigureOut">
              <a:rPr lang="en-US" smtClean="0"/>
              <a:t>7/1/2020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409F2D-CC8F-4F6A-BD47-A0DE7A2283CA}" type="slidenum">
              <a:rPr lang="en-US" smtClean="0"/>
              <a:t>‹#›</a:t>
            </a:fld>
            <a:endParaRPr lang="en-US"/>
          </a:p>
        </p:txBody>
      </p:sp>
    </p:spTree>
    <p:extLst>
      <p:ext uri="{BB962C8B-B14F-4D97-AF65-F5344CB8AC3E}">
        <p14:creationId xmlns:p14="http://schemas.microsoft.com/office/powerpoint/2010/main" val="1194198979"/>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47605A-8F95-4A17-9D56-0A6E01A77990}" type="datetimeFigureOut">
              <a:rPr lang="en-US" smtClean="0"/>
              <a:t>7/1/2020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409F2D-CC8F-4F6A-BD47-A0DE7A2283CA}" type="slidenum">
              <a:rPr lang="en-US" smtClean="0"/>
              <a:t>‹#›</a:t>
            </a:fld>
            <a:endParaRPr lang="en-US"/>
          </a:p>
        </p:txBody>
      </p:sp>
    </p:spTree>
    <p:extLst>
      <p:ext uri="{BB962C8B-B14F-4D97-AF65-F5344CB8AC3E}">
        <p14:creationId xmlns:p14="http://schemas.microsoft.com/office/powerpoint/2010/main" val="2321902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47605A-8F95-4A17-9D56-0A6E01A77990}" type="datetimeFigureOut">
              <a:rPr lang="en-US" smtClean="0"/>
              <a:t>7/1/2020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409F2D-CC8F-4F6A-BD47-A0DE7A2283CA}" type="slidenum">
              <a:rPr lang="en-US" smtClean="0"/>
              <a:t>‹#›</a:t>
            </a:fld>
            <a:endParaRPr lang="en-US"/>
          </a:p>
        </p:txBody>
      </p:sp>
    </p:spTree>
    <p:extLst>
      <p:ext uri="{BB962C8B-B14F-4D97-AF65-F5344CB8AC3E}">
        <p14:creationId xmlns:p14="http://schemas.microsoft.com/office/powerpoint/2010/main" val="3402271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D47605A-8F95-4A17-9D56-0A6E01A77990}" type="datetimeFigureOut">
              <a:rPr lang="en-US" smtClean="0"/>
              <a:t>7/1/2020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95409F2D-CC8F-4F6A-BD47-A0DE7A2283CA}"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66283500"/>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D47605A-8F95-4A17-9D56-0A6E01A77990}" type="datetimeFigureOut">
              <a:rPr lang="en-US" smtClean="0"/>
              <a:t>7/1/2020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95409F2D-CC8F-4F6A-BD47-A0DE7A2283CA}"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07119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1D47605A-8F95-4A17-9D56-0A6E01A77990}" type="datetimeFigureOut">
              <a:rPr lang="en-US" smtClean="0"/>
              <a:t>7/1/2020</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95409F2D-CC8F-4F6A-BD47-A0DE7A2283CA}"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667506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ypi.org/project/pyglet/"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en.wikipedia.org/wiki/Mridangam" TargetMode="External"/><Relationship Id="rId5" Type="http://schemas.openxmlformats.org/officeDocument/2006/relationships/hyperlink" Target="https://en.wikipedia.org/wiki/Carnatic_music" TargetMode="External"/><Relationship Id="rId4" Type="http://schemas.openxmlformats.org/officeDocument/2006/relationships/hyperlink" Target="https://medium.com/the-riff/the-arrival-of-quantum-computer-music-ed1ce51a8b8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ksriniv/QiskitCommunitySummerJam2020"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879F6-9095-46C6-AD54-18BBE255BF18}"/>
              </a:ext>
            </a:extLst>
          </p:cNvPr>
          <p:cNvSpPr>
            <a:spLocks noGrp="1"/>
          </p:cNvSpPr>
          <p:nvPr>
            <p:ph type="ctrTitle"/>
          </p:nvPr>
        </p:nvSpPr>
        <p:spPr>
          <a:xfrm>
            <a:off x="1465564" y="1723303"/>
            <a:ext cx="9260872" cy="1310842"/>
          </a:xfrm>
        </p:spPr>
        <p:txBody>
          <a:bodyPr>
            <a:normAutofit fontScale="90000"/>
          </a:bodyPr>
          <a:lstStyle/>
          <a:p>
            <a:r>
              <a:rPr lang="en-US" dirty="0"/>
              <a:t>Q4Cmusic</a:t>
            </a:r>
            <a:br>
              <a:rPr lang="en-US" dirty="0"/>
            </a:br>
            <a:r>
              <a:rPr lang="en-US" sz="3100" dirty="0"/>
              <a:t>[Quantum computing for Carnatic music ]</a:t>
            </a:r>
            <a:endParaRPr lang="en-US" dirty="0"/>
          </a:p>
        </p:txBody>
      </p:sp>
      <p:sp>
        <p:nvSpPr>
          <p:cNvPr id="3" name="Subtitle 2">
            <a:extLst>
              <a:ext uri="{FF2B5EF4-FFF2-40B4-BE49-F238E27FC236}">
                <a16:creationId xmlns:a16="http://schemas.microsoft.com/office/drawing/2014/main" id="{EF2A534C-22E7-42D7-8D6D-E25142687461}"/>
              </a:ext>
            </a:extLst>
          </p:cNvPr>
          <p:cNvSpPr>
            <a:spLocks noGrp="1"/>
          </p:cNvSpPr>
          <p:nvPr>
            <p:ph type="subTitle" idx="1"/>
          </p:nvPr>
        </p:nvSpPr>
        <p:spPr>
          <a:xfrm>
            <a:off x="5281468" y="4552950"/>
            <a:ext cx="5662757" cy="1142712"/>
          </a:xfrm>
        </p:spPr>
        <p:txBody>
          <a:bodyPr>
            <a:normAutofit fontScale="77500" lnSpcReduction="20000"/>
          </a:bodyPr>
          <a:lstStyle/>
          <a:p>
            <a:pPr marL="342900" indent="-342900" algn="r">
              <a:buFontTx/>
              <a:buChar char="-"/>
            </a:pPr>
            <a:endParaRPr lang="en-US" dirty="0"/>
          </a:p>
          <a:p>
            <a:pPr marL="342900" indent="-342900">
              <a:buFontTx/>
              <a:buChar char="-"/>
            </a:pPr>
            <a:endParaRPr lang="en-US" dirty="0"/>
          </a:p>
          <a:p>
            <a:r>
              <a:rPr lang="en-US" b="1" dirty="0"/>
              <a:t>	Karthick Narayanan Srinivasa Raghavan</a:t>
            </a:r>
          </a:p>
          <a:p>
            <a:r>
              <a:rPr lang="en-US" dirty="0"/>
              <a:t>         	</a:t>
            </a:r>
            <a:r>
              <a:rPr lang="en-US" sz="2200" dirty="0"/>
              <a:t>IBM Summer Jam 2020 North Carolina</a:t>
            </a:r>
            <a:r>
              <a:rPr lang="en-US" sz="1000" dirty="0"/>
              <a:t>	</a:t>
            </a:r>
            <a:endParaRPr lang="en-US" dirty="0"/>
          </a:p>
        </p:txBody>
      </p:sp>
    </p:spTree>
    <p:extLst>
      <p:ext uri="{BB962C8B-B14F-4D97-AF65-F5344CB8AC3E}">
        <p14:creationId xmlns:p14="http://schemas.microsoft.com/office/powerpoint/2010/main" val="3251448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85D3F-A6D6-4F54-BF8F-A74784BFE17D}"/>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EECB33B9-01F9-4517-836F-B249DD216D56}"/>
              </a:ext>
            </a:extLst>
          </p:cNvPr>
          <p:cNvSpPr>
            <a:spLocks noGrp="1"/>
          </p:cNvSpPr>
          <p:nvPr>
            <p:ph idx="1"/>
          </p:nvPr>
        </p:nvSpPr>
        <p:spPr/>
        <p:txBody>
          <a:bodyPr/>
          <a:lstStyle/>
          <a:p>
            <a:r>
              <a:rPr lang="en-US" dirty="0"/>
              <a:t>Open Source Application Pyglet [</a:t>
            </a:r>
            <a:r>
              <a:rPr lang="en-US" dirty="0">
                <a:hlinkClick r:id="rId3"/>
              </a:rPr>
              <a:t>Pyglet Project</a:t>
            </a:r>
            <a:r>
              <a:rPr lang="en-US" dirty="0"/>
              <a:t>]</a:t>
            </a:r>
          </a:p>
          <a:p>
            <a:endParaRPr lang="en-US" dirty="0"/>
          </a:p>
          <a:p>
            <a:r>
              <a:rPr lang="en-US" dirty="0"/>
              <a:t>The Arrival of Quantum Computer by Eduardo R Miranda [</a:t>
            </a:r>
            <a:r>
              <a:rPr lang="en-US" dirty="0">
                <a:hlinkClick r:id="rId4"/>
              </a:rPr>
              <a:t>Article</a:t>
            </a:r>
            <a:r>
              <a:rPr lang="en-US" dirty="0"/>
              <a:t>]</a:t>
            </a:r>
          </a:p>
          <a:p>
            <a:endParaRPr lang="en-US" dirty="0"/>
          </a:p>
          <a:p>
            <a:r>
              <a:rPr lang="en-US" dirty="0"/>
              <a:t>More information about Carnatic Music [</a:t>
            </a:r>
            <a:r>
              <a:rPr lang="en-US" dirty="0">
                <a:hlinkClick r:id="rId5"/>
              </a:rPr>
              <a:t>Wikipedia</a:t>
            </a:r>
            <a:r>
              <a:rPr lang="en-US" dirty="0"/>
              <a:t>]</a:t>
            </a:r>
          </a:p>
          <a:p>
            <a:endParaRPr lang="en-US" dirty="0"/>
          </a:p>
          <a:p>
            <a:r>
              <a:rPr lang="en-US" dirty="0"/>
              <a:t>More about mridangam [</a:t>
            </a:r>
            <a:r>
              <a:rPr lang="en-US" dirty="0">
                <a:hlinkClick r:id="rId6"/>
              </a:rPr>
              <a:t>Wikipedia</a:t>
            </a:r>
            <a:r>
              <a:rPr lang="en-US" dirty="0"/>
              <a:t>]</a:t>
            </a:r>
          </a:p>
          <a:p>
            <a:endParaRPr lang="en-US" dirty="0"/>
          </a:p>
        </p:txBody>
      </p:sp>
    </p:spTree>
    <p:extLst>
      <p:ext uri="{BB962C8B-B14F-4D97-AF65-F5344CB8AC3E}">
        <p14:creationId xmlns:p14="http://schemas.microsoft.com/office/powerpoint/2010/main" val="2418534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2068F-2E27-439B-82E7-691230EBB183}"/>
              </a:ext>
            </a:extLst>
          </p:cNvPr>
          <p:cNvSpPr>
            <a:spLocks noGrp="1"/>
          </p:cNvSpPr>
          <p:nvPr>
            <p:ph type="title"/>
          </p:nvPr>
        </p:nvSpPr>
        <p:spPr/>
        <p:txBody>
          <a:bodyPr/>
          <a:lstStyle/>
          <a:p>
            <a:r>
              <a:rPr lang="en-US" dirty="0"/>
              <a:t>Background and Nomenclature</a:t>
            </a:r>
          </a:p>
        </p:txBody>
      </p:sp>
      <p:sp>
        <p:nvSpPr>
          <p:cNvPr id="3" name="Content Placeholder 2">
            <a:extLst>
              <a:ext uri="{FF2B5EF4-FFF2-40B4-BE49-F238E27FC236}">
                <a16:creationId xmlns:a16="http://schemas.microsoft.com/office/drawing/2014/main" id="{9A36FFF5-A754-41E1-83EE-BC6B453C0431}"/>
              </a:ext>
            </a:extLst>
          </p:cNvPr>
          <p:cNvSpPr>
            <a:spLocks noGrp="1"/>
          </p:cNvSpPr>
          <p:nvPr>
            <p:ph sz="half" idx="1"/>
          </p:nvPr>
        </p:nvSpPr>
        <p:spPr>
          <a:xfrm>
            <a:off x="1371599" y="2171701"/>
            <a:ext cx="5351319" cy="3709554"/>
          </a:xfrm>
        </p:spPr>
        <p:txBody>
          <a:bodyPr>
            <a:normAutofit/>
          </a:bodyPr>
          <a:lstStyle/>
          <a:p>
            <a:r>
              <a:rPr lang="en-US" dirty="0"/>
              <a:t>Carnatic music is a Classical music form indigenous to the Southern part of India.</a:t>
            </a:r>
          </a:p>
          <a:p>
            <a:endParaRPr lang="en-US" dirty="0"/>
          </a:p>
          <a:p>
            <a:r>
              <a:rPr lang="en-US" dirty="0"/>
              <a:t>Mridangam is a two headed drum made out of layers of cow’s hide.  </a:t>
            </a:r>
          </a:p>
          <a:p>
            <a:endParaRPr lang="en-US" dirty="0"/>
          </a:p>
          <a:p>
            <a:r>
              <a:rPr lang="en-US" dirty="0"/>
              <a:t>Mridangam is a very popular percussion instrument and can produce a range of tones and semi tones.</a:t>
            </a:r>
          </a:p>
          <a:p>
            <a:endParaRPr lang="en-US" dirty="0"/>
          </a:p>
        </p:txBody>
      </p:sp>
      <p:pic>
        <p:nvPicPr>
          <p:cNvPr id="6" name="Content Placeholder 5" descr="A person smiling for the camera&#10;&#10;Description automatically generated">
            <a:extLst>
              <a:ext uri="{FF2B5EF4-FFF2-40B4-BE49-F238E27FC236}">
                <a16:creationId xmlns:a16="http://schemas.microsoft.com/office/drawing/2014/main" id="{E1F494D6-C446-4220-9CCC-DD06016EA3D8}"/>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28723"/>
          <a:stretch/>
        </p:blipFill>
        <p:spPr>
          <a:xfrm>
            <a:off x="7877176" y="2285999"/>
            <a:ext cx="3095624" cy="3309126"/>
          </a:xfrm>
        </p:spPr>
      </p:pic>
    </p:spTree>
    <p:extLst>
      <p:ext uri="{BB962C8B-B14F-4D97-AF65-F5344CB8AC3E}">
        <p14:creationId xmlns:p14="http://schemas.microsoft.com/office/powerpoint/2010/main" val="4084440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E8112-66F3-4E2B-B3DC-C763C164991F}"/>
              </a:ext>
            </a:extLst>
          </p:cNvPr>
          <p:cNvSpPr>
            <a:spLocks noGrp="1"/>
          </p:cNvSpPr>
          <p:nvPr>
            <p:ph type="title"/>
          </p:nvPr>
        </p:nvSpPr>
        <p:spPr/>
        <p:txBody>
          <a:bodyPr/>
          <a:lstStyle/>
          <a:p>
            <a:r>
              <a:rPr lang="en-US" dirty="0"/>
              <a:t>Nomenclature</a:t>
            </a:r>
          </a:p>
        </p:txBody>
      </p:sp>
      <p:sp>
        <p:nvSpPr>
          <p:cNvPr id="3" name="Content Placeholder 2">
            <a:extLst>
              <a:ext uri="{FF2B5EF4-FFF2-40B4-BE49-F238E27FC236}">
                <a16:creationId xmlns:a16="http://schemas.microsoft.com/office/drawing/2014/main" id="{1A798541-4FE7-4AF6-8F31-C10A15FD081D}"/>
              </a:ext>
            </a:extLst>
          </p:cNvPr>
          <p:cNvSpPr>
            <a:spLocks noGrp="1"/>
          </p:cNvSpPr>
          <p:nvPr>
            <p:ph idx="1"/>
          </p:nvPr>
        </p:nvSpPr>
        <p:spPr/>
        <p:txBody>
          <a:bodyPr/>
          <a:lstStyle/>
          <a:p>
            <a:r>
              <a:rPr lang="en-US" dirty="0"/>
              <a:t>Modelling 9 sounds and 1 silent note, each sound is called a “Stroke”</a:t>
            </a:r>
          </a:p>
          <a:p>
            <a:endParaRPr lang="en-US" dirty="0"/>
          </a:p>
          <a:p>
            <a:endParaRPr lang="en-US" dirty="0"/>
          </a:p>
          <a:p>
            <a:pPr marL="0" fontAlgn="t">
              <a:spcBef>
                <a:spcPts val="0"/>
              </a:spcBef>
              <a:spcAft>
                <a:spcPts val="0"/>
              </a:spcAft>
            </a:pPr>
            <a:r>
              <a:rPr lang="en-US" dirty="0"/>
              <a:t>Modelled strokes are </a:t>
            </a:r>
            <a:r>
              <a:rPr lang="en-US" dirty="0" err="1">
                <a:solidFill>
                  <a:schemeClr val="tx1"/>
                </a:solidFill>
                <a:latin typeface="Franklin Gothic Book" panose="020B0503020102020204" pitchFamily="34" charset="0"/>
              </a:rPr>
              <a:t>Thaa</a:t>
            </a:r>
            <a:r>
              <a:rPr lang="en-US" dirty="0">
                <a:solidFill>
                  <a:schemeClr val="tx1"/>
                </a:solidFill>
                <a:latin typeface="Franklin Gothic Book" panose="020B0503020102020204" pitchFamily="34" charset="0"/>
              </a:rPr>
              <a:t>,</a:t>
            </a:r>
            <a:r>
              <a:rPr lang="en-US" b="1" dirty="0">
                <a:latin typeface="Arial" panose="020B0604020202020204" pitchFamily="34" charset="0"/>
              </a:rPr>
              <a:t> </a:t>
            </a:r>
            <a:r>
              <a:rPr lang="en-US" dirty="0">
                <a:solidFill>
                  <a:srgbClr val="000000"/>
                </a:solidFill>
                <a:latin typeface="Franklin Gothic Book" panose="020B0503020102020204" pitchFamily="34" charset="0"/>
              </a:rPr>
              <a:t>Ki, Thom, Nam, Ta, </a:t>
            </a:r>
            <a:r>
              <a:rPr lang="en-US" dirty="0" err="1">
                <a:solidFill>
                  <a:srgbClr val="000000"/>
                </a:solidFill>
                <a:latin typeface="Franklin Gothic Book" panose="020B0503020102020204" pitchFamily="34" charset="0"/>
              </a:rPr>
              <a:t>Dhin</a:t>
            </a:r>
            <a:r>
              <a:rPr lang="en-US" dirty="0">
                <a:solidFill>
                  <a:srgbClr val="000000"/>
                </a:solidFill>
                <a:latin typeface="Franklin Gothic Book" panose="020B0503020102020204" pitchFamily="34" charset="0"/>
              </a:rPr>
              <a:t>, Mi, Cha, </a:t>
            </a:r>
            <a:r>
              <a:rPr lang="en-US" dirty="0" err="1">
                <a:solidFill>
                  <a:srgbClr val="000000"/>
                </a:solidFill>
                <a:latin typeface="Franklin Gothic Book" panose="020B0503020102020204" pitchFamily="34" charset="0"/>
              </a:rPr>
              <a:t>Chapu</a:t>
            </a:r>
            <a:endParaRPr lang="en-US" dirty="0">
              <a:solidFill>
                <a:srgbClr val="000000"/>
              </a:solidFill>
              <a:latin typeface="Franklin Gothic Book" panose="020B0503020102020204" pitchFamily="34" charset="0"/>
            </a:endParaRPr>
          </a:p>
          <a:p>
            <a:pPr marL="0" fontAlgn="t">
              <a:spcBef>
                <a:spcPts val="0"/>
              </a:spcBef>
              <a:spcAft>
                <a:spcPts val="0"/>
              </a:spcAft>
            </a:pPr>
            <a:endParaRPr lang="en-US" dirty="0">
              <a:latin typeface="Arial" panose="020B0604020202020204" pitchFamily="34" charset="0"/>
            </a:endParaRPr>
          </a:p>
          <a:p>
            <a:pPr marL="0" fontAlgn="t">
              <a:spcBef>
                <a:spcPts val="0"/>
              </a:spcBef>
              <a:spcAft>
                <a:spcPts val="0"/>
              </a:spcAft>
            </a:pPr>
            <a:endParaRPr lang="en-US" dirty="0">
              <a:latin typeface="Arial" panose="020B0604020202020204" pitchFamily="34" charset="0"/>
            </a:endParaRPr>
          </a:p>
          <a:p>
            <a:pPr marL="0" fontAlgn="t">
              <a:spcBef>
                <a:spcPts val="0"/>
              </a:spcBef>
              <a:spcAft>
                <a:spcPts val="0"/>
              </a:spcAft>
            </a:pPr>
            <a:endParaRPr lang="en-US" dirty="0">
              <a:latin typeface="Arial" panose="020B0604020202020204" pitchFamily="34" charset="0"/>
            </a:endParaRPr>
          </a:p>
          <a:p>
            <a:pPr marL="0" fontAlgn="t">
              <a:spcBef>
                <a:spcPts val="0"/>
              </a:spcBef>
              <a:spcAft>
                <a:spcPts val="0"/>
              </a:spcAft>
            </a:pPr>
            <a:r>
              <a:rPr lang="en-US" dirty="0">
                <a:solidFill>
                  <a:srgbClr val="000000"/>
                </a:solidFill>
                <a:latin typeface="Franklin Gothic Book" panose="020B0503020102020204" pitchFamily="34" charset="0"/>
              </a:rPr>
              <a:t>The silent note is called </a:t>
            </a:r>
            <a:r>
              <a:rPr lang="en-US" dirty="0" err="1">
                <a:solidFill>
                  <a:srgbClr val="000000"/>
                </a:solidFill>
                <a:latin typeface="Franklin Gothic Book" panose="020B0503020102020204" pitchFamily="34" charset="0"/>
              </a:rPr>
              <a:t>Kaarvai</a:t>
            </a:r>
            <a:r>
              <a:rPr lang="en-US" dirty="0">
                <a:solidFill>
                  <a:srgbClr val="000000"/>
                </a:solidFill>
                <a:latin typeface="Franklin Gothic Book" panose="020B0503020102020204" pitchFamily="34" charset="0"/>
              </a:rPr>
              <a:t> and denoted using a “,” in the application</a:t>
            </a:r>
          </a:p>
          <a:p>
            <a:pPr marL="0" fontAlgn="t">
              <a:spcBef>
                <a:spcPts val="0"/>
              </a:spcBef>
              <a:spcAft>
                <a:spcPts val="0"/>
              </a:spcAft>
            </a:pPr>
            <a:endParaRPr lang="en-US" dirty="0">
              <a:solidFill>
                <a:srgbClr val="000000"/>
              </a:solidFill>
              <a:latin typeface="Franklin Gothic Book" panose="020B0503020102020204" pitchFamily="34" charset="0"/>
            </a:endParaRPr>
          </a:p>
          <a:p>
            <a:pPr marL="0" fontAlgn="t">
              <a:spcBef>
                <a:spcPts val="0"/>
              </a:spcBef>
              <a:spcAft>
                <a:spcPts val="0"/>
              </a:spcAft>
            </a:pPr>
            <a:endParaRPr lang="en-US" dirty="0">
              <a:latin typeface="Arial" panose="020B0604020202020204" pitchFamily="34" charset="0"/>
            </a:endParaRPr>
          </a:p>
          <a:p>
            <a:endParaRPr lang="en-US" dirty="0"/>
          </a:p>
        </p:txBody>
      </p:sp>
    </p:spTree>
    <p:extLst>
      <p:ext uri="{BB962C8B-B14F-4D97-AF65-F5344CB8AC3E}">
        <p14:creationId xmlns:p14="http://schemas.microsoft.com/office/powerpoint/2010/main" val="3193866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A3E10-BFEE-431F-93AB-3955DC0A2289}"/>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1F6C2D6C-286D-40C1-9384-8C70FE9A65B3}"/>
              </a:ext>
            </a:extLst>
          </p:cNvPr>
          <p:cNvSpPr>
            <a:spLocks noGrp="1"/>
          </p:cNvSpPr>
          <p:nvPr>
            <p:ph idx="1"/>
          </p:nvPr>
        </p:nvSpPr>
        <p:spPr/>
        <p:txBody>
          <a:bodyPr/>
          <a:lstStyle/>
          <a:p>
            <a:r>
              <a:rPr lang="en-US" dirty="0"/>
              <a:t>Apply Quantum Computing to generate patterns for mridangam using the strokes and their state transitions.</a:t>
            </a:r>
          </a:p>
          <a:p>
            <a:r>
              <a:rPr lang="en-US" dirty="0"/>
              <a:t>Once the patterns are generated, play it back using a Open source media player like Pyglet.</a:t>
            </a:r>
          </a:p>
          <a:p>
            <a:r>
              <a:rPr lang="en-US" dirty="0"/>
              <a:t>Why is music such a compelling application for quantum computing?</a:t>
            </a:r>
          </a:p>
          <a:p>
            <a:pPr lvl="1"/>
            <a:r>
              <a:rPr lang="en-US" dirty="0"/>
              <a:t>Modelling state transitions accurately can lead to rediscovering existing patterns, thus proving it’s conformance to the aesthetic of the music.</a:t>
            </a:r>
          </a:p>
          <a:p>
            <a:pPr lvl="1"/>
            <a:endParaRPr lang="en-US" dirty="0"/>
          </a:p>
          <a:p>
            <a:pPr lvl="1"/>
            <a:r>
              <a:rPr lang="en-US" dirty="0"/>
              <a:t>Extending such transitions leading to newer patterns can increase creativity and understand the dynamics of the instrument and the music.</a:t>
            </a:r>
          </a:p>
        </p:txBody>
      </p:sp>
    </p:spTree>
    <p:extLst>
      <p:ext uri="{BB962C8B-B14F-4D97-AF65-F5344CB8AC3E}">
        <p14:creationId xmlns:p14="http://schemas.microsoft.com/office/powerpoint/2010/main" val="1449046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59E55-B5D3-4631-A5E9-BEAB0FE82CB6}"/>
              </a:ext>
            </a:extLst>
          </p:cNvPr>
          <p:cNvSpPr>
            <a:spLocks noGrp="1"/>
          </p:cNvSpPr>
          <p:nvPr>
            <p:ph type="title"/>
          </p:nvPr>
        </p:nvSpPr>
        <p:spPr/>
        <p:txBody>
          <a:bodyPr/>
          <a:lstStyle/>
          <a:p>
            <a:r>
              <a:rPr lang="en-US" dirty="0"/>
              <a:t>Design Principles</a:t>
            </a:r>
          </a:p>
        </p:txBody>
      </p:sp>
      <p:sp>
        <p:nvSpPr>
          <p:cNvPr id="3" name="Content Placeholder 2">
            <a:extLst>
              <a:ext uri="{FF2B5EF4-FFF2-40B4-BE49-F238E27FC236}">
                <a16:creationId xmlns:a16="http://schemas.microsoft.com/office/drawing/2014/main" id="{D15D55C9-98DC-4F1D-9EF6-074FA4D51D64}"/>
              </a:ext>
            </a:extLst>
          </p:cNvPr>
          <p:cNvSpPr>
            <a:spLocks noGrp="1"/>
          </p:cNvSpPr>
          <p:nvPr>
            <p:ph idx="1"/>
          </p:nvPr>
        </p:nvSpPr>
        <p:spPr/>
        <p:txBody>
          <a:bodyPr/>
          <a:lstStyle/>
          <a:p>
            <a:r>
              <a:rPr lang="en-US" dirty="0"/>
              <a:t>Pick out the most elemental strokes</a:t>
            </a:r>
          </a:p>
          <a:p>
            <a:r>
              <a:rPr lang="en-US" dirty="0"/>
              <a:t>Create a state transition matrix from a bunch of existing patterns </a:t>
            </a:r>
          </a:p>
          <a:p>
            <a:r>
              <a:rPr lang="en-US" dirty="0"/>
              <a:t>Generate a probabilistic matrix from the transition matrix for pattern generation</a:t>
            </a:r>
          </a:p>
          <a:p>
            <a:r>
              <a:rPr lang="en-US" dirty="0"/>
              <a:t>Set boundary conditions for some of the strokes to ensure playability of the pattern</a:t>
            </a:r>
          </a:p>
          <a:p>
            <a:r>
              <a:rPr lang="en-US" dirty="0"/>
              <a:t>Create a Quantum Circuit that would take in an input state and feed through the states to generate the required pattern</a:t>
            </a:r>
          </a:p>
          <a:p>
            <a:r>
              <a:rPr lang="en-US" dirty="0"/>
              <a:t>Get the generated pattern out of the Quantum Application and play it back using an open source Python API like Pyglet.</a:t>
            </a:r>
          </a:p>
        </p:txBody>
      </p:sp>
    </p:spTree>
    <p:extLst>
      <p:ext uri="{BB962C8B-B14F-4D97-AF65-F5344CB8AC3E}">
        <p14:creationId xmlns:p14="http://schemas.microsoft.com/office/powerpoint/2010/main" val="2413193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B5E35-C130-4D6F-A81D-8E15F495AB64}"/>
              </a:ext>
            </a:extLst>
          </p:cNvPr>
          <p:cNvSpPr>
            <a:spLocks noGrp="1"/>
          </p:cNvSpPr>
          <p:nvPr>
            <p:ph type="title"/>
          </p:nvPr>
        </p:nvSpPr>
        <p:spPr/>
        <p:txBody>
          <a:bodyPr/>
          <a:lstStyle/>
          <a:p>
            <a:r>
              <a:rPr lang="en-US" dirty="0"/>
              <a:t>Design Outcomes</a:t>
            </a:r>
          </a:p>
        </p:txBody>
      </p:sp>
      <p:sp>
        <p:nvSpPr>
          <p:cNvPr id="3" name="Text Placeholder 2">
            <a:extLst>
              <a:ext uri="{FF2B5EF4-FFF2-40B4-BE49-F238E27FC236}">
                <a16:creationId xmlns:a16="http://schemas.microsoft.com/office/drawing/2014/main" id="{24D98910-E5C2-4365-965E-1840DF55676B}"/>
              </a:ext>
            </a:extLst>
          </p:cNvPr>
          <p:cNvSpPr>
            <a:spLocks noGrp="1"/>
          </p:cNvSpPr>
          <p:nvPr>
            <p:ph type="body" idx="1"/>
          </p:nvPr>
        </p:nvSpPr>
        <p:spPr/>
        <p:txBody>
          <a:bodyPr/>
          <a:lstStyle/>
          <a:p>
            <a:r>
              <a:rPr lang="en-US" dirty="0"/>
              <a:t>State Transition Matrix</a:t>
            </a:r>
          </a:p>
        </p:txBody>
      </p:sp>
      <p:sp>
        <p:nvSpPr>
          <p:cNvPr id="4" name="Content Placeholder 3">
            <a:extLst>
              <a:ext uri="{FF2B5EF4-FFF2-40B4-BE49-F238E27FC236}">
                <a16:creationId xmlns:a16="http://schemas.microsoft.com/office/drawing/2014/main" id="{E79D5394-2D49-4356-920C-7A9FF9A1FCC3}"/>
              </a:ext>
            </a:extLst>
          </p:cNvPr>
          <p:cNvSpPr>
            <a:spLocks noGrp="1"/>
          </p:cNvSpPr>
          <p:nvPr>
            <p:ph sz="half" idx="2"/>
          </p:nvPr>
        </p:nvSpPr>
        <p:spPr/>
        <p:txBody>
          <a:bodyPr/>
          <a:lstStyle/>
          <a:p>
            <a:endParaRPr lang="en-US" dirty="0"/>
          </a:p>
        </p:txBody>
      </p:sp>
      <p:sp>
        <p:nvSpPr>
          <p:cNvPr id="5" name="Text Placeholder 4">
            <a:extLst>
              <a:ext uri="{FF2B5EF4-FFF2-40B4-BE49-F238E27FC236}">
                <a16:creationId xmlns:a16="http://schemas.microsoft.com/office/drawing/2014/main" id="{C9F44C2A-C288-4C85-8714-E53465AD3859}"/>
              </a:ext>
            </a:extLst>
          </p:cNvPr>
          <p:cNvSpPr>
            <a:spLocks noGrp="1"/>
          </p:cNvSpPr>
          <p:nvPr>
            <p:ph type="body" sz="quarter" idx="3"/>
          </p:nvPr>
        </p:nvSpPr>
        <p:spPr>
          <a:xfrm>
            <a:off x="7561860" y="2340864"/>
            <a:ext cx="2899541" cy="823912"/>
          </a:xfrm>
        </p:spPr>
        <p:txBody>
          <a:bodyPr/>
          <a:lstStyle/>
          <a:p>
            <a:r>
              <a:rPr lang="en-US" dirty="0"/>
              <a:t>Quantum Circuit</a:t>
            </a:r>
          </a:p>
        </p:txBody>
      </p:sp>
      <p:graphicFrame>
        <p:nvGraphicFramePr>
          <p:cNvPr id="7" name="Table 4">
            <a:extLst>
              <a:ext uri="{FF2B5EF4-FFF2-40B4-BE49-F238E27FC236}">
                <a16:creationId xmlns:a16="http://schemas.microsoft.com/office/drawing/2014/main" id="{F785C13E-7545-4664-92F7-BFC76AA94562}"/>
              </a:ext>
            </a:extLst>
          </p:cNvPr>
          <p:cNvGraphicFramePr>
            <a:graphicFrameLocks/>
          </p:cNvGraphicFramePr>
          <p:nvPr>
            <p:extLst>
              <p:ext uri="{D42A27DB-BD31-4B8C-83A1-F6EECF244321}">
                <p14:modId xmlns:p14="http://schemas.microsoft.com/office/powerpoint/2010/main" val="1784412698"/>
              </p:ext>
            </p:extLst>
          </p:nvPr>
        </p:nvGraphicFramePr>
        <p:xfrm>
          <a:off x="1179200" y="3316320"/>
          <a:ext cx="4828783" cy="2551080"/>
        </p:xfrm>
        <a:graphic>
          <a:graphicData uri="http://schemas.openxmlformats.org/drawingml/2006/table">
            <a:tbl>
              <a:tblPr firstRow="1" bandRow="1">
                <a:tableStyleId>{5C22544A-7EE6-4342-B048-85BDC9FD1C3A}</a:tableStyleId>
              </a:tblPr>
              <a:tblGrid>
                <a:gridCol w="521893">
                  <a:extLst>
                    <a:ext uri="{9D8B030D-6E8A-4147-A177-3AD203B41FA5}">
                      <a16:colId xmlns:a16="http://schemas.microsoft.com/office/drawing/2014/main" val="2063052692"/>
                    </a:ext>
                  </a:extLst>
                </a:gridCol>
                <a:gridCol w="430689">
                  <a:extLst>
                    <a:ext uri="{9D8B030D-6E8A-4147-A177-3AD203B41FA5}">
                      <a16:colId xmlns:a16="http://schemas.microsoft.com/office/drawing/2014/main" val="3796052058"/>
                    </a:ext>
                  </a:extLst>
                </a:gridCol>
                <a:gridCol w="430689">
                  <a:extLst>
                    <a:ext uri="{9D8B030D-6E8A-4147-A177-3AD203B41FA5}">
                      <a16:colId xmlns:a16="http://schemas.microsoft.com/office/drawing/2014/main" val="4253169589"/>
                    </a:ext>
                  </a:extLst>
                </a:gridCol>
                <a:gridCol w="430689">
                  <a:extLst>
                    <a:ext uri="{9D8B030D-6E8A-4147-A177-3AD203B41FA5}">
                      <a16:colId xmlns:a16="http://schemas.microsoft.com/office/drawing/2014/main" val="1284804030"/>
                    </a:ext>
                  </a:extLst>
                </a:gridCol>
                <a:gridCol w="430689">
                  <a:extLst>
                    <a:ext uri="{9D8B030D-6E8A-4147-A177-3AD203B41FA5}">
                      <a16:colId xmlns:a16="http://schemas.microsoft.com/office/drawing/2014/main" val="1565857435"/>
                    </a:ext>
                  </a:extLst>
                </a:gridCol>
                <a:gridCol w="430689">
                  <a:extLst>
                    <a:ext uri="{9D8B030D-6E8A-4147-A177-3AD203B41FA5}">
                      <a16:colId xmlns:a16="http://schemas.microsoft.com/office/drawing/2014/main" val="2938768220"/>
                    </a:ext>
                  </a:extLst>
                </a:gridCol>
                <a:gridCol w="430689">
                  <a:extLst>
                    <a:ext uri="{9D8B030D-6E8A-4147-A177-3AD203B41FA5}">
                      <a16:colId xmlns:a16="http://schemas.microsoft.com/office/drawing/2014/main" val="2939923053"/>
                    </a:ext>
                  </a:extLst>
                </a:gridCol>
                <a:gridCol w="430689">
                  <a:extLst>
                    <a:ext uri="{9D8B030D-6E8A-4147-A177-3AD203B41FA5}">
                      <a16:colId xmlns:a16="http://schemas.microsoft.com/office/drawing/2014/main" val="2872826380"/>
                    </a:ext>
                  </a:extLst>
                </a:gridCol>
                <a:gridCol w="430689">
                  <a:extLst>
                    <a:ext uri="{9D8B030D-6E8A-4147-A177-3AD203B41FA5}">
                      <a16:colId xmlns:a16="http://schemas.microsoft.com/office/drawing/2014/main" val="192064224"/>
                    </a:ext>
                  </a:extLst>
                </a:gridCol>
                <a:gridCol w="430689">
                  <a:extLst>
                    <a:ext uri="{9D8B030D-6E8A-4147-A177-3AD203B41FA5}">
                      <a16:colId xmlns:a16="http://schemas.microsoft.com/office/drawing/2014/main" val="93809197"/>
                    </a:ext>
                  </a:extLst>
                </a:gridCol>
                <a:gridCol w="430689">
                  <a:extLst>
                    <a:ext uri="{9D8B030D-6E8A-4147-A177-3AD203B41FA5}">
                      <a16:colId xmlns:a16="http://schemas.microsoft.com/office/drawing/2014/main" val="1653806255"/>
                    </a:ext>
                  </a:extLst>
                </a:gridCol>
              </a:tblGrid>
              <a:tr h="268008">
                <a:tc>
                  <a:txBody>
                    <a:bodyPr/>
                    <a:lstStyle/>
                    <a:p>
                      <a:r>
                        <a:rPr lang="en-US" sz="800" dirty="0"/>
                        <a:t>Sounds </a:t>
                      </a:r>
                    </a:p>
                  </a:txBody>
                  <a:tcPr/>
                </a:tc>
                <a:tc>
                  <a:txBody>
                    <a:bodyPr/>
                    <a:lstStyle/>
                    <a:p>
                      <a:r>
                        <a:rPr lang="en-US" sz="800" dirty="0" err="1"/>
                        <a:t>Thaa</a:t>
                      </a:r>
                      <a:endParaRPr lang="en-US" sz="800" dirty="0"/>
                    </a:p>
                  </a:txBody>
                  <a:tcPr/>
                </a:tc>
                <a:tc>
                  <a:txBody>
                    <a:bodyPr/>
                    <a:lstStyle/>
                    <a:p>
                      <a:r>
                        <a:rPr lang="en-US" sz="800" dirty="0"/>
                        <a:t>Ki</a:t>
                      </a:r>
                    </a:p>
                  </a:txBody>
                  <a:tcPr/>
                </a:tc>
                <a:tc>
                  <a:txBody>
                    <a:bodyPr/>
                    <a:lstStyle/>
                    <a:p>
                      <a:r>
                        <a:rPr lang="en-US" sz="800" dirty="0"/>
                        <a:t>Thom</a:t>
                      </a:r>
                    </a:p>
                  </a:txBody>
                  <a:tcPr/>
                </a:tc>
                <a:tc>
                  <a:txBody>
                    <a:bodyPr/>
                    <a:lstStyle/>
                    <a:p>
                      <a:r>
                        <a:rPr lang="en-US" sz="800" dirty="0"/>
                        <a:t>Nam</a:t>
                      </a:r>
                    </a:p>
                  </a:txBody>
                  <a:tcPr/>
                </a:tc>
                <a:tc>
                  <a:txBody>
                    <a:bodyPr/>
                    <a:lstStyle/>
                    <a:p>
                      <a:r>
                        <a:rPr lang="en-US" sz="800" dirty="0"/>
                        <a:t>Ta</a:t>
                      </a:r>
                    </a:p>
                  </a:txBody>
                  <a:tcPr/>
                </a:tc>
                <a:tc>
                  <a:txBody>
                    <a:bodyPr/>
                    <a:lstStyle/>
                    <a:p>
                      <a:r>
                        <a:rPr lang="en-US" sz="800" dirty="0" err="1"/>
                        <a:t>Dhin</a:t>
                      </a:r>
                      <a:endParaRPr lang="en-US" sz="800" dirty="0"/>
                    </a:p>
                  </a:txBody>
                  <a:tcPr/>
                </a:tc>
                <a:tc>
                  <a:txBody>
                    <a:bodyPr/>
                    <a:lstStyle/>
                    <a:p>
                      <a:r>
                        <a:rPr lang="en-US" sz="800" dirty="0"/>
                        <a:t>Mi</a:t>
                      </a:r>
                    </a:p>
                  </a:txBody>
                  <a:tcPr/>
                </a:tc>
                <a:tc>
                  <a:txBody>
                    <a:bodyPr/>
                    <a:lstStyle/>
                    <a:p>
                      <a:r>
                        <a:rPr lang="en-US" sz="800" dirty="0"/>
                        <a:t>Cha</a:t>
                      </a:r>
                    </a:p>
                  </a:txBody>
                  <a:tcPr/>
                </a:tc>
                <a:tc>
                  <a:txBody>
                    <a:bodyPr/>
                    <a:lstStyle/>
                    <a:p>
                      <a:r>
                        <a:rPr lang="en-US" sz="800" dirty="0" err="1"/>
                        <a:t>Chapu</a:t>
                      </a:r>
                      <a:endParaRPr lang="en-US" sz="800" dirty="0"/>
                    </a:p>
                  </a:txBody>
                  <a:tcPr/>
                </a:tc>
                <a:tc>
                  <a:txBody>
                    <a:bodyPr/>
                    <a:lstStyle/>
                    <a:p>
                      <a:r>
                        <a:rPr lang="en-US" sz="800" dirty="0" err="1"/>
                        <a:t>Kaarvai</a:t>
                      </a:r>
                      <a:endParaRPr lang="en-US" sz="800" dirty="0"/>
                    </a:p>
                  </a:txBody>
                  <a:tcPr/>
                </a:tc>
                <a:extLst>
                  <a:ext uri="{0D108BD9-81ED-4DB2-BD59-A6C34878D82A}">
                    <a16:rowId xmlns:a16="http://schemas.microsoft.com/office/drawing/2014/main" val="4021847962"/>
                  </a:ext>
                </a:extLst>
              </a:tr>
              <a:tr h="221580">
                <a:tc>
                  <a:txBody>
                    <a:bodyPr/>
                    <a:lstStyle/>
                    <a:p>
                      <a:r>
                        <a:rPr lang="en-US" sz="800" dirty="0" err="1"/>
                        <a:t>Thaa</a:t>
                      </a:r>
                      <a:endParaRPr lang="en-US" sz="800" dirty="0"/>
                    </a:p>
                  </a:txBody>
                  <a:tcPr/>
                </a:tc>
                <a:tc>
                  <a:txBody>
                    <a:bodyPr/>
                    <a:lstStyle/>
                    <a:p>
                      <a:pPr algn="r" fontAlgn="b"/>
                      <a:r>
                        <a:rPr lang="en-US" sz="800" b="0" i="0" u="none" strike="noStrike" dirty="0">
                          <a:solidFill>
                            <a:schemeClr val="accent2">
                              <a:lumMod val="75000"/>
                            </a:schemeClr>
                          </a:solidFill>
                          <a:effectLst/>
                          <a:latin typeface="+mn-lt"/>
                        </a:rPr>
                        <a:t>10</a:t>
                      </a:r>
                    </a:p>
                  </a:txBody>
                  <a:tcPr marL="9525" marR="9525" marT="9525" marB="0" anchor="b"/>
                </a:tc>
                <a:tc>
                  <a:txBody>
                    <a:bodyPr/>
                    <a:lstStyle/>
                    <a:p>
                      <a:pPr algn="r" fontAlgn="b"/>
                      <a:r>
                        <a:rPr lang="en-US" sz="800" b="0" i="0" u="none" strike="noStrike" dirty="0">
                          <a:solidFill>
                            <a:srgbClr val="006100"/>
                          </a:solidFill>
                          <a:effectLst/>
                          <a:latin typeface="+mn-lt"/>
                        </a:rPr>
                        <a:t>75</a:t>
                      </a:r>
                    </a:p>
                  </a:txBody>
                  <a:tcPr marL="9525" marR="9525" marT="9525" marB="0" anchor="b"/>
                </a:tc>
                <a:tc>
                  <a:txBody>
                    <a:bodyPr/>
                    <a:lstStyle/>
                    <a:p>
                      <a:pPr algn="r" fontAlgn="b"/>
                      <a:r>
                        <a:rPr lang="en-US" sz="800" b="0" i="0" u="none" strike="noStrike" dirty="0">
                          <a:solidFill>
                            <a:schemeClr val="accent2">
                              <a:lumMod val="75000"/>
                            </a:schemeClr>
                          </a:solidFill>
                          <a:effectLst/>
                          <a:latin typeface="+mn-lt"/>
                        </a:rPr>
                        <a:t>10</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006100"/>
                          </a:solidFill>
                          <a:effectLst/>
                          <a:latin typeface="+mn-lt"/>
                        </a:rPr>
                        <a:t>75</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extLst>
                  <a:ext uri="{0D108BD9-81ED-4DB2-BD59-A6C34878D82A}">
                    <a16:rowId xmlns:a16="http://schemas.microsoft.com/office/drawing/2014/main" val="2688494927"/>
                  </a:ext>
                </a:extLst>
              </a:tr>
              <a:tr h="221580">
                <a:tc>
                  <a:txBody>
                    <a:bodyPr/>
                    <a:lstStyle/>
                    <a:p>
                      <a:r>
                        <a:rPr lang="en-US" sz="800" dirty="0"/>
                        <a:t>Ki</a:t>
                      </a:r>
                    </a:p>
                  </a:txBody>
                  <a:tcPr/>
                </a:tc>
                <a:tc>
                  <a:txBody>
                    <a:bodyPr/>
                    <a:lstStyle/>
                    <a:p>
                      <a:pPr algn="r" fontAlgn="b"/>
                      <a:r>
                        <a:rPr lang="en-US" sz="800" b="0" i="0" u="none" strike="noStrike">
                          <a:solidFill>
                            <a:srgbClr val="006100"/>
                          </a:solidFill>
                          <a:effectLst/>
                          <a:latin typeface="+mn-lt"/>
                        </a:rPr>
                        <a:t>75</a:t>
                      </a:r>
                    </a:p>
                  </a:txBody>
                  <a:tcPr marL="9525" marR="9525" marT="9525" marB="0" anchor="b"/>
                </a:tc>
                <a:tc>
                  <a:txBody>
                    <a:bodyPr/>
                    <a:lstStyle/>
                    <a:p>
                      <a:pPr algn="r" fontAlgn="b"/>
                      <a:r>
                        <a:rPr lang="en-US" sz="800" b="0" i="0" u="none" strike="noStrike" dirty="0">
                          <a:solidFill>
                            <a:schemeClr val="accent2">
                              <a:lumMod val="75000"/>
                            </a:schemeClr>
                          </a:solidFill>
                          <a:effectLst/>
                          <a:latin typeface="+mn-lt"/>
                        </a:rPr>
                        <a:t>10</a:t>
                      </a:r>
                    </a:p>
                  </a:txBody>
                  <a:tcPr marL="9525" marR="9525" marT="9525" marB="0" anchor="b"/>
                </a:tc>
                <a:tc>
                  <a:txBody>
                    <a:bodyPr/>
                    <a:lstStyle/>
                    <a:p>
                      <a:pPr algn="r" fontAlgn="b"/>
                      <a:r>
                        <a:rPr lang="en-US" sz="800" b="0" i="0" u="none" strike="noStrike" dirty="0">
                          <a:solidFill>
                            <a:srgbClr val="006100"/>
                          </a:solidFill>
                          <a:effectLst/>
                          <a:latin typeface="+mn-lt"/>
                        </a:rPr>
                        <a:t>75</a:t>
                      </a:r>
                    </a:p>
                  </a:txBody>
                  <a:tcPr marL="9525" marR="9525" marT="9525" marB="0" anchor="b"/>
                </a:tc>
                <a:tc>
                  <a:txBody>
                    <a:bodyPr/>
                    <a:lstStyle/>
                    <a:p>
                      <a:pPr algn="r" fontAlgn="b"/>
                      <a:r>
                        <a:rPr lang="en-US" sz="800" b="0" i="0" u="none" strike="noStrike" dirty="0">
                          <a:solidFill>
                            <a:srgbClr val="006100"/>
                          </a:solidFill>
                          <a:effectLst/>
                          <a:latin typeface="+mn-lt"/>
                        </a:rPr>
                        <a:t>75</a:t>
                      </a:r>
                    </a:p>
                  </a:txBody>
                  <a:tcPr marL="9525" marR="9525" marT="9525" marB="0" anchor="b"/>
                </a:tc>
                <a:tc>
                  <a:txBody>
                    <a:bodyPr/>
                    <a:lstStyle/>
                    <a:p>
                      <a:pPr algn="r" fontAlgn="b"/>
                      <a:r>
                        <a:rPr lang="en-US" sz="800" b="0" i="0" u="none" strike="noStrike">
                          <a:solidFill>
                            <a:srgbClr val="006100"/>
                          </a:solidFill>
                          <a:effectLst/>
                          <a:latin typeface="+mn-lt"/>
                        </a:rPr>
                        <a:t>95</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chemeClr val="accent2">
                              <a:lumMod val="75000"/>
                            </a:schemeClr>
                          </a:solidFill>
                          <a:effectLst/>
                          <a:latin typeface="+mn-lt"/>
                        </a:rPr>
                        <a:t>10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extLst>
                  <a:ext uri="{0D108BD9-81ED-4DB2-BD59-A6C34878D82A}">
                    <a16:rowId xmlns:a16="http://schemas.microsoft.com/office/drawing/2014/main" val="4128425369"/>
                  </a:ext>
                </a:extLst>
              </a:tr>
              <a:tr h="221580">
                <a:tc>
                  <a:txBody>
                    <a:bodyPr/>
                    <a:lstStyle/>
                    <a:p>
                      <a:r>
                        <a:rPr lang="en-US" sz="800" dirty="0"/>
                        <a:t>Thom </a:t>
                      </a:r>
                    </a:p>
                  </a:txBody>
                  <a:tcPr/>
                </a:tc>
                <a:tc>
                  <a:txBody>
                    <a:bodyPr/>
                    <a:lstStyle/>
                    <a:p>
                      <a:pPr algn="r" fontAlgn="b"/>
                      <a:r>
                        <a:rPr lang="en-US" sz="800" b="0" i="0" u="none" strike="noStrike" dirty="0">
                          <a:solidFill>
                            <a:schemeClr val="accent2">
                              <a:lumMod val="75000"/>
                            </a:schemeClr>
                          </a:solidFill>
                          <a:effectLst/>
                          <a:latin typeface="+mn-lt"/>
                        </a:rPr>
                        <a:t>10</a:t>
                      </a:r>
                    </a:p>
                  </a:txBody>
                  <a:tcPr marL="9525" marR="9525" marT="9525" marB="0" anchor="b"/>
                </a:tc>
                <a:tc>
                  <a:txBody>
                    <a:bodyPr/>
                    <a:lstStyle/>
                    <a:p>
                      <a:pPr algn="r" fontAlgn="b"/>
                      <a:r>
                        <a:rPr lang="en-US" sz="800" b="0" i="0" u="none" strike="noStrike">
                          <a:solidFill>
                            <a:srgbClr val="006100"/>
                          </a:solidFill>
                          <a:effectLst/>
                          <a:latin typeface="+mn-lt"/>
                        </a:rPr>
                        <a:t>75</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dirty="0">
                          <a:solidFill>
                            <a:srgbClr val="006100"/>
                          </a:solidFill>
                          <a:effectLst/>
                          <a:latin typeface="+mn-lt"/>
                        </a:rPr>
                        <a:t>75</a:t>
                      </a:r>
                    </a:p>
                  </a:txBody>
                  <a:tcPr marL="9525" marR="9525" marT="9525" marB="0" anchor="b"/>
                </a:tc>
                <a:tc>
                  <a:txBody>
                    <a:bodyPr/>
                    <a:lstStyle/>
                    <a:p>
                      <a:pPr algn="r" fontAlgn="b"/>
                      <a:r>
                        <a:rPr lang="en-US" sz="800" b="0" i="0" u="none" strike="noStrike" dirty="0">
                          <a:solidFill>
                            <a:srgbClr val="9C5700"/>
                          </a:solidFill>
                          <a:effectLst/>
                          <a:latin typeface="+mn-lt"/>
                        </a:rPr>
                        <a:t>25</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006100"/>
                          </a:solidFill>
                          <a:effectLst/>
                          <a:latin typeface="+mn-lt"/>
                        </a:rPr>
                        <a:t>75</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extLst>
                  <a:ext uri="{0D108BD9-81ED-4DB2-BD59-A6C34878D82A}">
                    <a16:rowId xmlns:a16="http://schemas.microsoft.com/office/drawing/2014/main" val="1210155849"/>
                  </a:ext>
                </a:extLst>
              </a:tr>
              <a:tr h="221580">
                <a:tc>
                  <a:txBody>
                    <a:bodyPr/>
                    <a:lstStyle/>
                    <a:p>
                      <a:r>
                        <a:rPr lang="en-US" sz="800" dirty="0"/>
                        <a:t>Nam</a:t>
                      </a:r>
                    </a:p>
                  </a:txBody>
                  <a:tcPr/>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006100"/>
                          </a:solidFill>
                          <a:effectLst/>
                          <a:latin typeface="+mn-lt"/>
                        </a:rPr>
                        <a:t>75</a:t>
                      </a:r>
                    </a:p>
                  </a:txBody>
                  <a:tcPr marL="9525" marR="9525" marT="9525" marB="0" anchor="b"/>
                </a:tc>
                <a:tc>
                  <a:txBody>
                    <a:bodyPr/>
                    <a:lstStyle/>
                    <a:p>
                      <a:pPr algn="r" fontAlgn="b"/>
                      <a:r>
                        <a:rPr lang="en-US" sz="800" b="0" i="0" u="none" strike="noStrike">
                          <a:solidFill>
                            <a:srgbClr val="006100"/>
                          </a:solidFill>
                          <a:effectLst/>
                          <a:latin typeface="+mn-lt"/>
                        </a:rPr>
                        <a:t>75</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006100"/>
                          </a:solidFill>
                          <a:effectLst/>
                          <a:latin typeface="+mn-lt"/>
                        </a:rPr>
                        <a:t>95</a:t>
                      </a:r>
                    </a:p>
                  </a:txBody>
                  <a:tcPr marL="9525" marR="9525" marT="9525" marB="0" anchor="b"/>
                </a:tc>
                <a:tc>
                  <a:txBody>
                    <a:bodyPr/>
                    <a:lstStyle/>
                    <a:p>
                      <a:pPr algn="r" fontAlgn="b"/>
                      <a:r>
                        <a:rPr lang="en-US" sz="800" b="0" i="0" u="none" strike="noStrike">
                          <a:solidFill>
                            <a:srgbClr val="006100"/>
                          </a:solidFill>
                          <a:effectLst/>
                          <a:latin typeface="+mn-lt"/>
                        </a:rPr>
                        <a:t>95</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extLst>
                  <a:ext uri="{0D108BD9-81ED-4DB2-BD59-A6C34878D82A}">
                    <a16:rowId xmlns:a16="http://schemas.microsoft.com/office/drawing/2014/main" val="3883821831"/>
                  </a:ext>
                </a:extLst>
              </a:tr>
              <a:tr h="221580">
                <a:tc>
                  <a:txBody>
                    <a:bodyPr/>
                    <a:lstStyle/>
                    <a:p>
                      <a:r>
                        <a:rPr lang="en-US" sz="800" dirty="0"/>
                        <a:t>Ta</a:t>
                      </a:r>
                    </a:p>
                  </a:txBody>
                  <a:tcPr/>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006100"/>
                          </a:solidFill>
                          <a:effectLst/>
                          <a:latin typeface="+mn-lt"/>
                        </a:rPr>
                        <a:t>95</a:t>
                      </a:r>
                    </a:p>
                  </a:txBody>
                  <a:tcPr marL="9525" marR="9525" marT="9525" marB="0" anchor="b"/>
                </a:tc>
                <a:tc>
                  <a:txBody>
                    <a:bodyPr/>
                    <a:lstStyle/>
                    <a:p>
                      <a:pPr algn="r" fontAlgn="b"/>
                      <a:r>
                        <a:rPr lang="en-US" sz="800" b="0" i="0" u="none" strike="noStrike" dirty="0">
                          <a:solidFill>
                            <a:srgbClr val="006100"/>
                          </a:solidFill>
                          <a:effectLst/>
                          <a:latin typeface="+mn-lt"/>
                        </a:rPr>
                        <a:t>95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0006"/>
                          </a:solidFill>
                          <a:effectLst/>
                          <a:latin typeface="+mn-lt"/>
                        </a:rPr>
                        <a:t>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006100"/>
                          </a:solidFill>
                          <a:effectLst/>
                          <a:latin typeface="+mn-lt"/>
                        </a:rPr>
                        <a:t>75</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extLst>
                  <a:ext uri="{0D108BD9-81ED-4DB2-BD59-A6C34878D82A}">
                    <a16:rowId xmlns:a16="http://schemas.microsoft.com/office/drawing/2014/main" val="1597459530"/>
                  </a:ext>
                </a:extLst>
              </a:tr>
              <a:tr h="221580">
                <a:tc>
                  <a:txBody>
                    <a:bodyPr/>
                    <a:lstStyle/>
                    <a:p>
                      <a:r>
                        <a:rPr lang="en-US" sz="800" dirty="0" err="1"/>
                        <a:t>Dhin</a:t>
                      </a:r>
                      <a:endParaRPr lang="en-US" sz="800" dirty="0"/>
                    </a:p>
                  </a:txBody>
                  <a:tcPr/>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006100"/>
                          </a:solidFill>
                          <a:effectLst/>
                          <a:latin typeface="+mn-lt"/>
                        </a:rPr>
                        <a:t>95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006100"/>
                          </a:solidFill>
                          <a:effectLst/>
                          <a:latin typeface="+mn-lt"/>
                        </a:rPr>
                        <a:t>95</a:t>
                      </a:r>
                    </a:p>
                  </a:txBody>
                  <a:tcPr marL="9525" marR="9525" marT="9525" marB="0" anchor="b"/>
                </a:tc>
                <a:tc>
                  <a:txBody>
                    <a:bodyPr/>
                    <a:lstStyle/>
                    <a:p>
                      <a:pPr algn="r" fontAlgn="b"/>
                      <a:r>
                        <a:rPr lang="en-US" sz="800" b="0" i="0" u="none" strike="noStrike" dirty="0">
                          <a:solidFill>
                            <a:srgbClr val="9C5700"/>
                          </a:solidFill>
                          <a:effectLst/>
                          <a:latin typeface="+mn-lt"/>
                        </a:rPr>
                        <a:t>25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extLst>
                  <a:ext uri="{0D108BD9-81ED-4DB2-BD59-A6C34878D82A}">
                    <a16:rowId xmlns:a16="http://schemas.microsoft.com/office/drawing/2014/main" val="1687802078"/>
                  </a:ext>
                </a:extLst>
              </a:tr>
              <a:tr h="221580">
                <a:tc>
                  <a:txBody>
                    <a:bodyPr/>
                    <a:lstStyle/>
                    <a:p>
                      <a:r>
                        <a:rPr lang="en-US" sz="800" dirty="0"/>
                        <a:t>Mi</a:t>
                      </a:r>
                    </a:p>
                  </a:txBody>
                  <a:tcPr/>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006100"/>
                          </a:solidFill>
                          <a:effectLst/>
                          <a:latin typeface="+mn-lt"/>
                        </a:rPr>
                        <a:t>95</a:t>
                      </a:r>
                    </a:p>
                  </a:txBody>
                  <a:tcPr marL="9525" marR="9525" marT="9525" marB="0" anchor="b"/>
                </a:tc>
                <a:tc>
                  <a:txBody>
                    <a:bodyPr/>
                    <a:lstStyle/>
                    <a:p>
                      <a:pPr algn="r" fontAlgn="b"/>
                      <a:r>
                        <a:rPr lang="en-US" sz="800" b="0" i="0" u="none" strike="noStrike">
                          <a:solidFill>
                            <a:srgbClr val="006100"/>
                          </a:solidFill>
                          <a:effectLst/>
                          <a:latin typeface="+mn-lt"/>
                        </a:rPr>
                        <a:t>75</a:t>
                      </a:r>
                    </a:p>
                  </a:txBody>
                  <a:tcPr marL="9525" marR="9525" marT="9525" marB="0" anchor="b"/>
                </a:tc>
                <a:tc>
                  <a:txBody>
                    <a:bodyPr/>
                    <a:lstStyle/>
                    <a:p>
                      <a:pPr algn="r" fontAlgn="b"/>
                      <a:r>
                        <a:rPr lang="en-US" sz="800" b="0" i="0" u="none" strike="noStrike">
                          <a:solidFill>
                            <a:srgbClr val="006100"/>
                          </a:solidFill>
                          <a:effectLst/>
                          <a:latin typeface="+mn-lt"/>
                        </a:rPr>
                        <a:t>95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extLst>
                  <a:ext uri="{0D108BD9-81ED-4DB2-BD59-A6C34878D82A}">
                    <a16:rowId xmlns:a16="http://schemas.microsoft.com/office/drawing/2014/main" val="2049371932"/>
                  </a:ext>
                </a:extLst>
              </a:tr>
              <a:tr h="221580">
                <a:tc>
                  <a:txBody>
                    <a:bodyPr/>
                    <a:lstStyle/>
                    <a:p>
                      <a:r>
                        <a:rPr lang="en-US" sz="800" dirty="0"/>
                        <a:t>Cha</a:t>
                      </a:r>
                    </a:p>
                  </a:txBody>
                  <a:tcPr/>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a:solidFill>
                            <a:srgbClr val="9C5700"/>
                          </a:solidFill>
                          <a:effectLst/>
                          <a:latin typeface="+mn-lt"/>
                        </a:rPr>
                        <a:t>50</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a:solidFill>
                            <a:srgbClr val="9C5700"/>
                          </a:solidFill>
                          <a:effectLst/>
                          <a:latin typeface="+mn-lt"/>
                        </a:rPr>
                        <a:t>25</a:t>
                      </a:r>
                    </a:p>
                  </a:txBody>
                  <a:tcPr marL="9525" marR="9525" marT="9525" marB="0" anchor="b"/>
                </a:tc>
                <a:tc>
                  <a:txBody>
                    <a:bodyPr/>
                    <a:lstStyle/>
                    <a:p>
                      <a:pPr algn="r" fontAlgn="b"/>
                      <a:r>
                        <a:rPr lang="en-US" sz="800" b="0" i="0" u="none" strike="noStrike" dirty="0">
                          <a:solidFill>
                            <a:srgbClr val="9C0006"/>
                          </a:solidFill>
                          <a:effectLst/>
                          <a:latin typeface="+mn-lt"/>
                        </a:rPr>
                        <a:t>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extLst>
                  <a:ext uri="{0D108BD9-81ED-4DB2-BD59-A6C34878D82A}">
                    <a16:rowId xmlns:a16="http://schemas.microsoft.com/office/drawing/2014/main" val="738369174"/>
                  </a:ext>
                </a:extLst>
              </a:tr>
              <a:tr h="221580">
                <a:tc>
                  <a:txBody>
                    <a:bodyPr/>
                    <a:lstStyle/>
                    <a:p>
                      <a:r>
                        <a:rPr lang="en-US" sz="800" dirty="0" err="1"/>
                        <a:t>Chapu</a:t>
                      </a:r>
                      <a:endParaRPr lang="en-US" sz="800" dirty="0"/>
                    </a:p>
                  </a:txBody>
                  <a:tcPr/>
                </a:tc>
                <a:tc>
                  <a:txBody>
                    <a:bodyPr/>
                    <a:lstStyle/>
                    <a:p>
                      <a:pPr algn="r" fontAlgn="b"/>
                      <a:r>
                        <a:rPr lang="en-US" sz="800" b="0" i="0" u="none" strike="noStrike">
                          <a:solidFill>
                            <a:srgbClr val="006100"/>
                          </a:solidFill>
                          <a:effectLst/>
                          <a:latin typeface="+mn-lt"/>
                        </a:rPr>
                        <a:t>75</a:t>
                      </a:r>
                    </a:p>
                  </a:txBody>
                  <a:tcPr marL="9525" marR="9525" marT="9525" marB="0" anchor="b"/>
                </a:tc>
                <a:tc>
                  <a:txBody>
                    <a:bodyPr/>
                    <a:lstStyle/>
                    <a:p>
                      <a:pPr algn="r" fontAlgn="b"/>
                      <a:r>
                        <a:rPr lang="en-US" sz="800" b="0" i="0" u="none" strike="noStrike" dirty="0">
                          <a:solidFill>
                            <a:schemeClr val="accent2">
                              <a:lumMod val="75000"/>
                            </a:schemeClr>
                          </a:solidFill>
                          <a:effectLst/>
                          <a:latin typeface="+mn-lt"/>
                        </a:rPr>
                        <a:t>10</a:t>
                      </a:r>
                    </a:p>
                  </a:txBody>
                  <a:tcPr marL="9525" marR="9525" marT="9525" marB="0" anchor="b"/>
                </a:tc>
                <a:tc>
                  <a:txBody>
                    <a:bodyPr/>
                    <a:lstStyle/>
                    <a:p>
                      <a:pPr algn="r" fontAlgn="b"/>
                      <a:r>
                        <a:rPr lang="en-US" sz="800" b="0" i="0" u="none" strike="noStrike" dirty="0">
                          <a:solidFill>
                            <a:srgbClr val="006100"/>
                          </a:solidFill>
                          <a:effectLst/>
                          <a:latin typeface="+mn-lt"/>
                        </a:rPr>
                        <a:t>75</a:t>
                      </a:r>
                    </a:p>
                  </a:txBody>
                  <a:tcPr marL="9525" marR="9525" marT="9525" marB="0" anchor="b"/>
                </a:tc>
                <a:tc>
                  <a:txBody>
                    <a:bodyPr/>
                    <a:lstStyle/>
                    <a:p>
                      <a:pPr algn="r" fontAlgn="b"/>
                      <a:r>
                        <a:rPr lang="en-US" sz="800" b="0" i="0" u="none" strike="noStrike" dirty="0">
                          <a:solidFill>
                            <a:srgbClr val="9C5700"/>
                          </a:solidFill>
                          <a:effectLst/>
                          <a:latin typeface="+mn-lt"/>
                        </a:rPr>
                        <a:t>25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0006"/>
                          </a:solidFill>
                          <a:effectLst/>
                          <a:latin typeface="+mn-lt"/>
                        </a:rPr>
                        <a:t>5</a:t>
                      </a:r>
                    </a:p>
                  </a:txBody>
                  <a:tcPr marL="9525" marR="9525" marT="9525" marB="0" anchor="b"/>
                </a:tc>
                <a:tc>
                  <a:txBody>
                    <a:bodyPr/>
                    <a:lstStyle/>
                    <a:p>
                      <a:pPr algn="r" fontAlgn="b"/>
                      <a:r>
                        <a:rPr lang="en-US" sz="800" b="0" i="0" u="none" strike="noStrike">
                          <a:solidFill>
                            <a:srgbClr val="9C0006"/>
                          </a:solidFill>
                          <a:effectLst/>
                          <a:latin typeface="+mn-lt"/>
                        </a:rPr>
                        <a:t>5</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extLst>
                  <a:ext uri="{0D108BD9-81ED-4DB2-BD59-A6C34878D82A}">
                    <a16:rowId xmlns:a16="http://schemas.microsoft.com/office/drawing/2014/main" val="2580059231"/>
                  </a:ext>
                </a:extLst>
              </a:tr>
              <a:tr h="221580">
                <a:tc>
                  <a:txBody>
                    <a:bodyPr/>
                    <a:lstStyle/>
                    <a:p>
                      <a:r>
                        <a:rPr lang="en-US" sz="800" dirty="0" err="1"/>
                        <a:t>Kaarvai</a:t>
                      </a:r>
                      <a:endParaRPr lang="en-US" sz="800" dirty="0"/>
                    </a:p>
                  </a:txBody>
                  <a:tcPr/>
                </a:tc>
                <a:tc>
                  <a:txBody>
                    <a:bodyPr/>
                    <a:lstStyle/>
                    <a:p>
                      <a:pPr algn="r" fontAlgn="b"/>
                      <a:r>
                        <a:rPr lang="en-US" sz="800" b="0" i="0" u="none" strike="noStrike" dirty="0">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tc>
                  <a:txBody>
                    <a:bodyPr/>
                    <a:lstStyle/>
                    <a:p>
                      <a:pPr algn="r" fontAlgn="b"/>
                      <a:r>
                        <a:rPr lang="en-US" sz="800" b="0" i="0" u="none" strike="noStrike" dirty="0">
                          <a:solidFill>
                            <a:srgbClr val="9C5700"/>
                          </a:solidFill>
                          <a:effectLst/>
                          <a:latin typeface="+mn-lt"/>
                        </a:rPr>
                        <a:t>50</a:t>
                      </a:r>
                    </a:p>
                  </a:txBody>
                  <a:tcPr marL="9525" marR="9525" marT="9525" marB="0" anchor="b"/>
                </a:tc>
                <a:extLst>
                  <a:ext uri="{0D108BD9-81ED-4DB2-BD59-A6C34878D82A}">
                    <a16:rowId xmlns:a16="http://schemas.microsoft.com/office/drawing/2014/main" val="3374952358"/>
                  </a:ext>
                </a:extLst>
              </a:tr>
            </a:tbl>
          </a:graphicData>
        </a:graphic>
      </p:graphicFrame>
      <p:pic>
        <p:nvPicPr>
          <p:cNvPr id="8" name="Content Placeholder 3">
            <a:extLst>
              <a:ext uri="{FF2B5EF4-FFF2-40B4-BE49-F238E27FC236}">
                <a16:creationId xmlns:a16="http://schemas.microsoft.com/office/drawing/2014/main" id="{45594E41-B23C-41E1-A42F-5A8622F5FDEF}"/>
              </a:ext>
            </a:extLst>
          </p:cNvPr>
          <p:cNvPicPr>
            <a:picLocks noGrp="1" noChangeAspect="1"/>
          </p:cNvPicPr>
          <p:nvPr>
            <p:ph sz="quarter" idx="4"/>
          </p:nvPr>
        </p:nvPicPr>
        <p:blipFill>
          <a:blip r:embed="rId3"/>
          <a:stretch>
            <a:fillRect/>
          </a:stretch>
        </p:blipFill>
        <p:spPr>
          <a:xfrm>
            <a:off x="6200383" y="3815629"/>
            <a:ext cx="5622497" cy="1485900"/>
          </a:xfrm>
          <a:prstGeom prst="rect">
            <a:avLst/>
          </a:prstGeom>
        </p:spPr>
      </p:pic>
    </p:spTree>
    <p:extLst>
      <p:ext uri="{BB962C8B-B14F-4D97-AF65-F5344CB8AC3E}">
        <p14:creationId xmlns:p14="http://schemas.microsoft.com/office/powerpoint/2010/main" val="427920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6C09F-7066-4CDB-83AF-4FDF42E8524D}"/>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ECBE29BA-166B-497E-A6C6-0C301DE7C059}"/>
              </a:ext>
            </a:extLst>
          </p:cNvPr>
          <p:cNvSpPr>
            <a:spLocks noGrp="1"/>
          </p:cNvSpPr>
          <p:nvPr>
            <p:ph idx="1"/>
          </p:nvPr>
        </p:nvSpPr>
        <p:spPr>
          <a:xfrm>
            <a:off x="1371600" y="2285999"/>
            <a:ext cx="9601200" cy="4010891"/>
          </a:xfrm>
        </p:spPr>
        <p:txBody>
          <a:bodyPr>
            <a:normAutofit fontScale="92500" lnSpcReduction="20000"/>
          </a:bodyPr>
          <a:lstStyle/>
          <a:p>
            <a:r>
              <a:rPr lang="en-US" dirty="0"/>
              <a:t>Successfully completed creating the application</a:t>
            </a:r>
          </a:p>
          <a:p>
            <a:endParaRPr lang="en-US" dirty="0"/>
          </a:p>
          <a:p>
            <a:r>
              <a:rPr lang="en-US" dirty="0"/>
              <a:t>We were able to generate existing patterns with ease up to 12 strokes</a:t>
            </a:r>
          </a:p>
          <a:p>
            <a:endParaRPr lang="en-US" dirty="0"/>
          </a:p>
          <a:p>
            <a:r>
              <a:rPr lang="en-US" dirty="0"/>
              <a:t>As expected we were also able to generate new and novel patterns from our Quantum Application</a:t>
            </a:r>
          </a:p>
          <a:p>
            <a:endParaRPr lang="en-US" dirty="0"/>
          </a:p>
          <a:p>
            <a:r>
              <a:rPr lang="en-US" dirty="0"/>
              <a:t>Generating more than 12 strokes leads to inconsistent patterns which are harder to play, suggesting shortcoming in the State transition matrix</a:t>
            </a:r>
          </a:p>
          <a:p>
            <a:endParaRPr lang="en-US" dirty="0"/>
          </a:p>
          <a:p>
            <a:r>
              <a:rPr lang="en-US" dirty="0"/>
              <a:t>The source code and videos can be found here – </a:t>
            </a:r>
            <a:r>
              <a:rPr lang="en-US" dirty="0">
                <a:hlinkClick r:id="rId3"/>
              </a:rPr>
              <a:t>[LINK] </a:t>
            </a:r>
            <a:endParaRPr lang="en-US" dirty="0"/>
          </a:p>
          <a:p>
            <a:endParaRPr lang="en-US" dirty="0"/>
          </a:p>
        </p:txBody>
      </p:sp>
    </p:spTree>
    <p:extLst>
      <p:ext uri="{BB962C8B-B14F-4D97-AF65-F5344CB8AC3E}">
        <p14:creationId xmlns:p14="http://schemas.microsoft.com/office/powerpoint/2010/main" val="241459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D57EF-647D-407C-9A3F-FCA95F361519}"/>
              </a:ext>
            </a:extLst>
          </p:cNvPr>
          <p:cNvSpPr>
            <a:spLocks noGrp="1"/>
          </p:cNvSpPr>
          <p:nvPr>
            <p:ph type="title"/>
          </p:nvPr>
        </p:nvSpPr>
        <p:spPr/>
        <p:txBody>
          <a:bodyPr/>
          <a:lstStyle/>
          <a:p>
            <a:r>
              <a:rPr lang="en-US" dirty="0"/>
              <a:t>Demo </a:t>
            </a:r>
          </a:p>
        </p:txBody>
      </p:sp>
      <p:pic>
        <p:nvPicPr>
          <p:cNvPr id="7" name="trim.6D1D2CDB-3496-40C6-96B1-0F256270B90E">
            <a:hlinkClick r:id="" action="ppaction://media"/>
            <a:extLst>
              <a:ext uri="{FF2B5EF4-FFF2-40B4-BE49-F238E27FC236}">
                <a16:creationId xmlns:a16="http://schemas.microsoft.com/office/drawing/2014/main" id="{69362095-612B-4750-8351-DD26B9A9A15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759527" y="1428750"/>
            <a:ext cx="9060873" cy="5096317"/>
          </a:xfrm>
        </p:spPr>
      </p:pic>
    </p:spTree>
    <p:extLst>
      <p:ext uri="{BB962C8B-B14F-4D97-AF65-F5344CB8AC3E}">
        <p14:creationId xmlns:p14="http://schemas.microsoft.com/office/powerpoint/2010/main" val="2236172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2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9220C-34E3-4BC6-9689-E9EACE1F8DB9}"/>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5E31C7C7-EF9C-4870-ADAE-83AA1DE8B8AA}"/>
              </a:ext>
            </a:extLst>
          </p:cNvPr>
          <p:cNvSpPr>
            <a:spLocks noGrp="1"/>
          </p:cNvSpPr>
          <p:nvPr>
            <p:ph idx="1"/>
          </p:nvPr>
        </p:nvSpPr>
        <p:spPr/>
        <p:txBody>
          <a:bodyPr/>
          <a:lstStyle/>
          <a:p>
            <a:r>
              <a:rPr lang="en-US" dirty="0"/>
              <a:t>Applying machine learning to existing strokes to create a robust state transition matrix.</a:t>
            </a:r>
          </a:p>
          <a:p>
            <a:pPr marL="0" indent="0">
              <a:buNone/>
            </a:pPr>
            <a:endParaRPr lang="en-US" dirty="0"/>
          </a:p>
          <a:p>
            <a:r>
              <a:rPr lang="en-US" dirty="0"/>
              <a:t>Using these elemental patterns, teach the system to create superstructures from these patterns called “</a:t>
            </a:r>
            <a:r>
              <a:rPr lang="en-US" dirty="0" err="1"/>
              <a:t>Korvais</a:t>
            </a:r>
            <a:r>
              <a:rPr lang="en-US" dirty="0"/>
              <a:t>”</a:t>
            </a:r>
          </a:p>
          <a:p>
            <a:endParaRPr lang="en-US" dirty="0"/>
          </a:p>
          <a:p>
            <a:r>
              <a:rPr lang="en-US" dirty="0"/>
              <a:t>Extending the quantum application to other forms like vocal music and checking if we could come up correct vibratos for corresponding melodic structures.</a:t>
            </a:r>
          </a:p>
        </p:txBody>
      </p:sp>
    </p:spTree>
    <p:extLst>
      <p:ext uri="{BB962C8B-B14F-4D97-AF65-F5344CB8AC3E}">
        <p14:creationId xmlns:p14="http://schemas.microsoft.com/office/powerpoint/2010/main" val="364278903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TM10001105[[fn=Crop]]</Template>
  <TotalTime>2368</TotalTime>
  <Words>1593</Words>
  <Application>Microsoft Office PowerPoint</Application>
  <PresentationFormat>Widescreen</PresentationFormat>
  <Paragraphs>221</Paragraphs>
  <Slides>10</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Franklin Gothic Book</vt:lpstr>
      <vt:lpstr>Crop</vt:lpstr>
      <vt:lpstr>Q4Cmusic [Quantum computing for Carnatic music ]</vt:lpstr>
      <vt:lpstr>Background and Nomenclature</vt:lpstr>
      <vt:lpstr>Nomenclature</vt:lpstr>
      <vt:lpstr>Problem Statement</vt:lpstr>
      <vt:lpstr>Design Principles</vt:lpstr>
      <vt:lpstr>Design Outcomes</vt:lpstr>
      <vt:lpstr>Results</vt:lpstr>
      <vt:lpstr>Demo </vt:lpstr>
      <vt:lpstr>Future Work</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Quantum Computing for Carnatic Music [Q4Cmusic]</dc:title>
  <dc:creator>Karthick Srinivasa-Raghavan</dc:creator>
  <cp:lastModifiedBy>Karthick Srinivasa-Raghavan</cp:lastModifiedBy>
  <cp:revision>41</cp:revision>
  <dcterms:created xsi:type="dcterms:W3CDTF">2020-06-27T15:15:58Z</dcterms:created>
  <dcterms:modified xsi:type="dcterms:W3CDTF">2020-07-01T12:11:46Z</dcterms:modified>
</cp:coreProperties>
</file>

<file path=docProps/thumbnail.jpeg>
</file>